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4014" r:id="rId5"/>
    <p:sldMasterId id="2147484134" r:id="rId6"/>
    <p:sldMasterId id="2147484167" r:id="rId7"/>
    <p:sldMasterId id="2147484195" r:id="rId8"/>
  </p:sldMasterIdLst>
  <p:notesMasterIdLst>
    <p:notesMasterId r:id="rId32"/>
  </p:notesMasterIdLst>
  <p:sldIdLst>
    <p:sldId id="746" r:id="rId9"/>
    <p:sldId id="793" r:id="rId10"/>
    <p:sldId id="782" r:id="rId11"/>
    <p:sldId id="788" r:id="rId12"/>
    <p:sldId id="794" r:id="rId13"/>
    <p:sldId id="814" r:id="rId14"/>
    <p:sldId id="795" r:id="rId15"/>
    <p:sldId id="784" r:id="rId16"/>
    <p:sldId id="787" r:id="rId17"/>
    <p:sldId id="799" r:id="rId18"/>
    <p:sldId id="763" r:id="rId19"/>
    <p:sldId id="790" r:id="rId20"/>
    <p:sldId id="778" r:id="rId21"/>
    <p:sldId id="293" r:id="rId22"/>
    <p:sldId id="777" r:id="rId23"/>
    <p:sldId id="796" r:id="rId24"/>
    <p:sldId id="797" r:id="rId25"/>
    <p:sldId id="779" r:id="rId26"/>
    <p:sldId id="798" r:id="rId27"/>
    <p:sldId id="771" r:id="rId28"/>
    <p:sldId id="775" r:id="rId29"/>
    <p:sldId id="792" r:id="rId30"/>
    <p:sldId id="789" r:id="rId31"/>
  </p:sldIdLst>
  <p:sldSz cx="9144000" cy="6858000" type="screen4x3"/>
  <p:notesSz cx="7099300" cy="102346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43764-3A4D-FDC0-0268-6B59ACFB4EF5}" name="Maarten van Lieshout" initials="MvL" userId="baef53d82911995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y" initials="LvdB" lastIdx="29" clrIdx="0"/>
  <p:cmAuthor id="2" name="Notario, Gerard F" initials="NGF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A"/>
    <a:srgbClr val="EB6209"/>
    <a:srgbClr val="FFFFFF"/>
    <a:srgbClr val="1961AB"/>
    <a:srgbClr val="F28D2C"/>
    <a:srgbClr val="4C4C4C"/>
    <a:srgbClr val="E15759"/>
    <a:srgbClr val="000000"/>
    <a:srgbClr val="FCA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70953-B0C0-425F-8CC7-45C133E4DCB5}" v="98" dt="2023-10-10T13:49:27.539"/>
    <p1510:client id="{333956AD-BD95-4C0D-B6CC-901E52160D28}" v="9" dt="2023-10-10T13:40:42.646"/>
    <p1510:client id="{5656D763-4D0D-4527-BFDB-F9664F3BF4D5}" v="5" dt="2023-10-23T07:18:14.233"/>
  </p1510:revLst>
</p1510:revInfo>
</file>

<file path=ppt/tableStyles.xml><?xml version="1.0" encoding="utf-8"?>
<a:tblStyleLst xmlns:a="http://schemas.openxmlformats.org/drawingml/2006/main" def="{17292A2E-F333-43FB-9621-5CBBE7FDCDCB}"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46" autoAdjust="0"/>
  </p:normalViewPr>
  <p:slideViewPr>
    <p:cSldViewPr snapToGrid="0">
      <p:cViewPr varScale="1">
        <p:scale>
          <a:sx n="53" d="100"/>
          <a:sy n="53" d="100"/>
        </p:scale>
        <p:origin x="16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63105-633D-497E-8564-D745EEB22D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7DA1F-661D-41B8-A140-86D8236E0ACF}">
      <dgm:prSet/>
      <dgm:spPr/>
      <dgm:t>
        <a:bodyPr/>
        <a:lstStyle/>
        <a:p>
          <a:r>
            <a:rPr lang="nl-NL" b="0" i="0" baseline="0" dirty="0"/>
            <a:t>RSV </a:t>
          </a:r>
          <a:r>
            <a:rPr lang="nl-NL" b="0" i="0" baseline="0" dirty="0" err="1"/>
            <a:t>disease</a:t>
          </a:r>
          <a:r>
            <a:rPr lang="nl-NL" b="0" i="0" baseline="0" dirty="0"/>
            <a:t> </a:t>
          </a:r>
          <a:r>
            <a:rPr lang="nl-NL" b="0" i="0" baseline="0" dirty="0" err="1"/>
            <a:t>burden</a:t>
          </a:r>
          <a:endParaRPr lang="en-GB" dirty="0"/>
        </a:p>
      </dgm:t>
    </dgm:pt>
    <dgm:pt modelId="{C374B9DF-1BC3-47EC-AC4A-8F300445F394}" type="parTrans" cxnId="{482022DD-0E6C-4FF9-9BD4-F9DF52E8587A}">
      <dgm:prSet/>
      <dgm:spPr/>
      <dgm:t>
        <a:bodyPr/>
        <a:lstStyle/>
        <a:p>
          <a:endParaRPr lang="en-GB"/>
        </a:p>
      </dgm:t>
    </dgm:pt>
    <dgm:pt modelId="{84F5CA01-4DEF-41E0-A795-F9620AA343E3}" type="sibTrans" cxnId="{482022DD-0E6C-4FF9-9BD4-F9DF52E8587A}">
      <dgm:prSet/>
      <dgm:spPr/>
      <dgm:t>
        <a:bodyPr/>
        <a:lstStyle/>
        <a:p>
          <a:endParaRPr lang="en-GB"/>
        </a:p>
      </dgm:t>
    </dgm:pt>
    <dgm:pt modelId="{9C17E695-9270-4B03-9BF5-5C19F9833E71}">
      <dgm:prSet/>
      <dgm:spPr/>
      <dgm:t>
        <a:bodyPr/>
        <a:lstStyle/>
        <a:p>
          <a:r>
            <a:rPr lang="nl-NL" b="0" i="0" baseline="0" dirty="0" err="1"/>
            <a:t>Forthcoming</a:t>
          </a:r>
          <a:r>
            <a:rPr lang="nl-NL" b="0" i="0" baseline="0" dirty="0"/>
            <a:t> prevention </a:t>
          </a:r>
          <a:r>
            <a:rPr lang="nl-NL" b="0" i="0" baseline="0" dirty="0" err="1"/>
            <a:t>strategies</a:t>
          </a:r>
          <a:endParaRPr lang="en-GB" dirty="0"/>
        </a:p>
      </dgm:t>
    </dgm:pt>
    <dgm:pt modelId="{CAEB0876-89CE-4BA0-9D56-EB6CF5E218B1}" type="parTrans" cxnId="{2003A9AE-3EF8-4A62-9D36-057F7751640B}">
      <dgm:prSet/>
      <dgm:spPr/>
      <dgm:t>
        <a:bodyPr/>
        <a:lstStyle/>
        <a:p>
          <a:endParaRPr lang="en-GB"/>
        </a:p>
      </dgm:t>
    </dgm:pt>
    <dgm:pt modelId="{84C6393C-C028-427F-8547-62C0F31CD650}" type="sibTrans" cxnId="{2003A9AE-3EF8-4A62-9D36-057F7751640B}">
      <dgm:prSet/>
      <dgm:spPr/>
      <dgm:t>
        <a:bodyPr/>
        <a:lstStyle/>
        <a:p>
          <a:endParaRPr lang="en-GB"/>
        </a:p>
      </dgm:t>
    </dgm:pt>
    <dgm:pt modelId="{00884228-0D0A-490B-A82B-627282CCFD67}">
      <dgm:prSet custT="1"/>
      <dgm:spPr/>
      <dgm:t>
        <a:bodyPr/>
        <a:lstStyle/>
        <a:p>
          <a:r>
            <a:rPr lang="nl-NL" sz="1800" dirty="0"/>
            <a:t>The magnitude and </a:t>
          </a:r>
          <a:r>
            <a:rPr lang="nl-NL" sz="1800" dirty="0" err="1"/>
            <a:t>distribution</a:t>
          </a:r>
          <a:r>
            <a:rPr lang="nl-NL" sz="1800" dirty="0"/>
            <a:t> of </a:t>
          </a:r>
          <a:r>
            <a:rPr lang="nl-NL" sz="1800" dirty="0" err="1"/>
            <a:t>this</a:t>
          </a:r>
          <a:r>
            <a:rPr lang="nl-NL" sz="1800" dirty="0"/>
            <a:t> </a:t>
          </a:r>
          <a:r>
            <a:rPr lang="nl-NL" sz="1800" dirty="0" err="1"/>
            <a:t>under-recognized</a:t>
          </a:r>
          <a:r>
            <a:rPr lang="nl-NL" sz="1800" dirty="0"/>
            <a:t> public health </a:t>
          </a:r>
          <a:r>
            <a:rPr lang="nl-NL" sz="1800" dirty="0" err="1"/>
            <a:t>problem</a:t>
          </a:r>
          <a:endParaRPr lang="en-GB" sz="1800" dirty="0"/>
        </a:p>
      </dgm:t>
    </dgm:pt>
    <dgm:pt modelId="{88F5563B-122E-4B6B-9565-BC0C3B931AEE}" type="parTrans" cxnId="{F66A237B-A8A5-4B92-93ED-9DBE9D976C21}">
      <dgm:prSet/>
      <dgm:spPr/>
      <dgm:t>
        <a:bodyPr/>
        <a:lstStyle/>
        <a:p>
          <a:endParaRPr lang="en-GB"/>
        </a:p>
      </dgm:t>
    </dgm:pt>
    <dgm:pt modelId="{5A47D634-AB5F-4D3F-8091-536D5B085D7B}" type="sibTrans" cxnId="{F66A237B-A8A5-4B92-93ED-9DBE9D976C21}">
      <dgm:prSet/>
      <dgm:spPr/>
      <dgm:t>
        <a:bodyPr/>
        <a:lstStyle/>
        <a:p>
          <a:endParaRPr lang="en-GB"/>
        </a:p>
      </dgm:t>
    </dgm:pt>
    <dgm:pt modelId="{DA2FDCCF-011F-47A0-B134-FED69760598A}">
      <dgm:prSet custT="1"/>
      <dgm:spPr/>
      <dgm:t>
        <a:bodyPr/>
        <a:lstStyle/>
        <a:p>
          <a:r>
            <a:rPr lang="nl-NL" sz="1800" dirty="0"/>
            <a:t>Long-</a:t>
          </a:r>
          <a:r>
            <a:rPr lang="nl-NL" sz="1800" dirty="0" err="1"/>
            <a:t>acting</a:t>
          </a:r>
          <a:r>
            <a:rPr lang="nl-NL" sz="1800" dirty="0"/>
            <a:t> </a:t>
          </a:r>
          <a:r>
            <a:rPr lang="nl-NL" sz="1800" dirty="0" err="1"/>
            <a:t>monoclonal</a:t>
          </a:r>
          <a:r>
            <a:rPr lang="nl-NL" sz="1800" dirty="0"/>
            <a:t> </a:t>
          </a:r>
          <a:r>
            <a:rPr lang="nl-NL" sz="1800" dirty="0" err="1"/>
            <a:t>antibodies</a:t>
          </a:r>
          <a:r>
            <a:rPr lang="nl-NL" sz="1800" dirty="0"/>
            <a:t> and </a:t>
          </a:r>
          <a:r>
            <a:rPr lang="nl-NL" sz="1800" dirty="0" err="1"/>
            <a:t>maternal</a:t>
          </a:r>
          <a:r>
            <a:rPr lang="nl-NL" sz="1800" dirty="0"/>
            <a:t> </a:t>
          </a:r>
          <a:r>
            <a:rPr lang="nl-NL" sz="1800" dirty="0" err="1"/>
            <a:t>vaccination</a:t>
          </a:r>
          <a:endParaRPr lang="en-GB" sz="1800" dirty="0"/>
        </a:p>
      </dgm:t>
    </dgm:pt>
    <dgm:pt modelId="{C110D22C-6E8A-4681-943A-3A084BB76FE7}" type="parTrans" cxnId="{73EFB62C-5E20-4018-BD73-FC1FB1C3FF03}">
      <dgm:prSet/>
      <dgm:spPr/>
      <dgm:t>
        <a:bodyPr/>
        <a:lstStyle/>
        <a:p>
          <a:endParaRPr lang="en-GB"/>
        </a:p>
      </dgm:t>
    </dgm:pt>
    <dgm:pt modelId="{EA3A867A-802A-4D74-94F6-3511171E2F0C}" type="sibTrans" cxnId="{73EFB62C-5E20-4018-BD73-FC1FB1C3FF03}">
      <dgm:prSet/>
      <dgm:spPr/>
      <dgm:t>
        <a:bodyPr/>
        <a:lstStyle/>
        <a:p>
          <a:endParaRPr lang="en-GB"/>
        </a:p>
      </dgm:t>
    </dgm:pt>
    <dgm:pt modelId="{2187EFA2-A20C-488F-A0D6-E8A5FF795DDD}">
      <dgm:prSet/>
      <dgm:spPr/>
      <dgm:t>
        <a:bodyPr/>
        <a:lstStyle/>
        <a:p>
          <a:r>
            <a:rPr lang="nl-NL" b="0" i="0" baseline="0" dirty="0"/>
            <a:t>The </a:t>
          </a:r>
          <a:r>
            <a:rPr lang="nl-NL" b="0" i="0" baseline="0" dirty="0" err="1"/>
            <a:t>road</a:t>
          </a:r>
          <a:r>
            <a:rPr lang="nl-NL" b="0" i="0" baseline="0" dirty="0"/>
            <a:t> </a:t>
          </a:r>
          <a:r>
            <a:rPr lang="nl-NL" b="0" i="0" baseline="0" dirty="0" err="1"/>
            <a:t>to</a:t>
          </a:r>
          <a:r>
            <a:rPr lang="nl-NL" b="0" i="0" baseline="0" dirty="0"/>
            <a:t> </a:t>
          </a:r>
          <a:r>
            <a:rPr lang="nl-NL" b="0" i="0" baseline="0" dirty="0" err="1"/>
            <a:t>equitable</a:t>
          </a:r>
          <a:r>
            <a:rPr lang="nl-NL" b="0" i="0" baseline="0" dirty="0"/>
            <a:t> RSV prevention</a:t>
          </a:r>
          <a:endParaRPr lang="en-GB" dirty="0"/>
        </a:p>
      </dgm:t>
    </dgm:pt>
    <dgm:pt modelId="{B58DD938-444A-4CF7-9A2D-268662DC9693}" type="parTrans" cxnId="{8C262A56-534F-4E9C-B1FC-26C7D9EB9114}">
      <dgm:prSet/>
      <dgm:spPr/>
      <dgm:t>
        <a:bodyPr/>
        <a:lstStyle/>
        <a:p>
          <a:endParaRPr lang="en-GB"/>
        </a:p>
      </dgm:t>
    </dgm:pt>
    <dgm:pt modelId="{265BCBFF-0BD6-486B-804A-413C41B5A5E8}" type="sibTrans" cxnId="{8C262A56-534F-4E9C-B1FC-26C7D9EB9114}">
      <dgm:prSet/>
      <dgm:spPr/>
      <dgm:t>
        <a:bodyPr/>
        <a:lstStyle/>
        <a:p>
          <a:endParaRPr lang="en-GB"/>
        </a:p>
      </dgm:t>
    </dgm:pt>
    <dgm:pt modelId="{5459D09D-B95E-4145-8F4C-FF33916CC471}">
      <dgm:prSet custT="1"/>
      <dgm:spPr/>
      <dgm:t>
        <a:bodyPr/>
        <a:lstStyle/>
        <a:p>
          <a:r>
            <a:rPr lang="nl-NL" sz="1800" dirty="0" err="1"/>
            <a:t>Ungoing</a:t>
          </a:r>
          <a:r>
            <a:rPr lang="nl-NL" sz="1800" dirty="0"/>
            <a:t> </a:t>
          </a:r>
          <a:r>
            <a:rPr lang="nl-NL" sz="1800" dirty="0" err="1"/>
            <a:t>work</a:t>
          </a:r>
          <a:r>
            <a:rPr lang="nl-NL" sz="1800" dirty="0"/>
            <a:t>, </a:t>
          </a:r>
          <a:r>
            <a:rPr lang="nl-NL" sz="1800" dirty="0" err="1"/>
            <a:t>possibilities</a:t>
          </a:r>
          <a:r>
            <a:rPr lang="nl-NL" sz="1800" dirty="0"/>
            <a:t> and </a:t>
          </a:r>
          <a:r>
            <a:rPr lang="nl-NL" sz="1800" dirty="0" err="1"/>
            <a:t>challenges</a:t>
          </a:r>
          <a:r>
            <a:rPr lang="nl-NL" sz="1800" dirty="0"/>
            <a:t>.</a:t>
          </a:r>
          <a:endParaRPr lang="en-GB" sz="1800" dirty="0"/>
        </a:p>
      </dgm:t>
    </dgm:pt>
    <dgm:pt modelId="{0473FBC8-48E4-47AD-A2F7-740160FAB7B9}" type="parTrans" cxnId="{E3F3F2F3-9297-499C-BB7F-717B90F624D4}">
      <dgm:prSet/>
      <dgm:spPr/>
      <dgm:t>
        <a:bodyPr/>
        <a:lstStyle/>
        <a:p>
          <a:endParaRPr lang="en-GB"/>
        </a:p>
      </dgm:t>
    </dgm:pt>
    <dgm:pt modelId="{EB32D28F-0002-4413-92DF-085899ACB0E7}" type="sibTrans" cxnId="{E3F3F2F3-9297-499C-BB7F-717B90F624D4}">
      <dgm:prSet/>
      <dgm:spPr/>
      <dgm:t>
        <a:bodyPr/>
        <a:lstStyle/>
        <a:p>
          <a:endParaRPr lang="en-GB"/>
        </a:p>
      </dgm:t>
    </dgm:pt>
    <dgm:pt modelId="{1DBA22BD-A275-4228-B8E0-EC29BA6E4ACA}">
      <dgm:prSet custT="1"/>
      <dgm:spPr/>
      <dgm:t>
        <a:bodyPr/>
        <a:lstStyle/>
        <a:p>
          <a:r>
            <a:rPr lang="nl-NL" sz="1800" dirty="0" err="1"/>
            <a:t>Clinical</a:t>
          </a:r>
          <a:r>
            <a:rPr lang="nl-NL" sz="1800" dirty="0"/>
            <a:t> </a:t>
          </a:r>
          <a:r>
            <a:rPr lang="nl-NL" sz="1800" dirty="0" err="1"/>
            <a:t>disease</a:t>
          </a:r>
          <a:endParaRPr lang="en-GB" sz="1800" dirty="0"/>
        </a:p>
      </dgm:t>
    </dgm:pt>
    <dgm:pt modelId="{99BE884D-2205-4A2E-8735-C5700EE6D5C4}" type="parTrans" cxnId="{394F570A-46AC-4EFE-90F5-7FE5F35EE679}">
      <dgm:prSet/>
      <dgm:spPr/>
      <dgm:t>
        <a:bodyPr/>
        <a:lstStyle/>
        <a:p>
          <a:endParaRPr lang="en-GB"/>
        </a:p>
      </dgm:t>
    </dgm:pt>
    <dgm:pt modelId="{571EEE26-1EB0-4FC2-8747-D17F100846D5}" type="sibTrans" cxnId="{394F570A-46AC-4EFE-90F5-7FE5F35EE679}">
      <dgm:prSet/>
      <dgm:spPr/>
      <dgm:t>
        <a:bodyPr/>
        <a:lstStyle/>
        <a:p>
          <a:endParaRPr lang="en-GB"/>
        </a:p>
      </dgm:t>
    </dgm:pt>
    <dgm:pt modelId="{DDF50777-0176-44F5-96B8-6E33B06A8543}">
      <dgm:prSet custT="1"/>
      <dgm:spPr/>
      <dgm:t>
        <a:bodyPr/>
        <a:lstStyle/>
        <a:p>
          <a:r>
            <a:rPr lang="nl-NL" sz="1800" dirty="0"/>
            <a:t>Transmission, </a:t>
          </a:r>
          <a:r>
            <a:rPr lang="nl-NL" sz="1800" dirty="0" err="1"/>
            <a:t>symptoms</a:t>
          </a:r>
          <a:r>
            <a:rPr lang="nl-NL" sz="1800" dirty="0"/>
            <a:t> and treatment</a:t>
          </a:r>
          <a:endParaRPr lang="en-GB" sz="1800" dirty="0"/>
        </a:p>
      </dgm:t>
    </dgm:pt>
    <dgm:pt modelId="{D68745D0-0740-4E28-8AE5-DDECD72A380A}" type="parTrans" cxnId="{A841239C-8DCA-42B4-BD5F-170E60AF14F4}">
      <dgm:prSet/>
      <dgm:spPr/>
      <dgm:t>
        <a:bodyPr/>
        <a:lstStyle/>
        <a:p>
          <a:endParaRPr lang="en-GB"/>
        </a:p>
      </dgm:t>
    </dgm:pt>
    <dgm:pt modelId="{6FC6DB70-FB00-4DBC-92CB-4A44335B5264}" type="sibTrans" cxnId="{A841239C-8DCA-42B4-BD5F-170E60AF14F4}">
      <dgm:prSet/>
      <dgm:spPr/>
      <dgm:t>
        <a:bodyPr/>
        <a:lstStyle/>
        <a:p>
          <a:endParaRPr lang="en-GB"/>
        </a:p>
      </dgm:t>
    </dgm:pt>
    <dgm:pt modelId="{0AF54DC7-166A-40E3-837C-6BD0A4B32799}" type="pres">
      <dgm:prSet presAssocID="{49663105-633D-497E-8564-D745EEB22DB0}" presName="Name0" presStyleCnt="0">
        <dgm:presLayoutVars>
          <dgm:dir/>
          <dgm:animLvl val="lvl"/>
          <dgm:resizeHandles val="exact"/>
        </dgm:presLayoutVars>
      </dgm:prSet>
      <dgm:spPr/>
    </dgm:pt>
    <dgm:pt modelId="{40F08F49-DEB8-4ACE-8947-C855851DBCCC}" type="pres">
      <dgm:prSet presAssocID="{B857DA1F-661D-41B8-A140-86D8236E0ACF}" presName="linNode" presStyleCnt="0"/>
      <dgm:spPr/>
    </dgm:pt>
    <dgm:pt modelId="{3E2C1A65-556C-4233-9798-47F77693A974}" type="pres">
      <dgm:prSet presAssocID="{B857DA1F-661D-41B8-A140-86D8236E0AC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DC86212-F034-4937-BDEF-B3D32E11E777}" type="pres">
      <dgm:prSet presAssocID="{B857DA1F-661D-41B8-A140-86D8236E0ACF}" presName="descendantText" presStyleLbl="alignAccFollowNode1" presStyleIdx="0" presStyleCnt="4">
        <dgm:presLayoutVars>
          <dgm:bulletEnabled val="1"/>
        </dgm:presLayoutVars>
      </dgm:prSet>
      <dgm:spPr/>
    </dgm:pt>
    <dgm:pt modelId="{8CB02CAF-683A-4A6E-8DD4-C10270128EF8}" type="pres">
      <dgm:prSet presAssocID="{84F5CA01-4DEF-41E0-A795-F9620AA343E3}" presName="sp" presStyleCnt="0"/>
      <dgm:spPr/>
    </dgm:pt>
    <dgm:pt modelId="{EBA02EC5-156C-444A-840E-DE2A68C509C1}" type="pres">
      <dgm:prSet presAssocID="{1DBA22BD-A275-4228-B8E0-EC29BA6E4ACA}" presName="linNode" presStyleCnt="0"/>
      <dgm:spPr/>
    </dgm:pt>
    <dgm:pt modelId="{7BF23DF0-D461-44FB-B0A4-EE71BAEE3524}" type="pres">
      <dgm:prSet presAssocID="{1DBA22BD-A275-4228-B8E0-EC29BA6E4AC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FE6F9BD-5BBD-4F56-BB38-942DB18E9B38}" type="pres">
      <dgm:prSet presAssocID="{1DBA22BD-A275-4228-B8E0-EC29BA6E4ACA}" presName="descendantText" presStyleLbl="alignAccFollowNode1" presStyleIdx="1" presStyleCnt="4">
        <dgm:presLayoutVars>
          <dgm:bulletEnabled val="1"/>
        </dgm:presLayoutVars>
      </dgm:prSet>
      <dgm:spPr/>
    </dgm:pt>
    <dgm:pt modelId="{E3B5C9FA-F69F-42F4-9F80-C78B6A8BFF48}" type="pres">
      <dgm:prSet presAssocID="{571EEE26-1EB0-4FC2-8747-D17F100846D5}" presName="sp" presStyleCnt="0"/>
      <dgm:spPr/>
    </dgm:pt>
    <dgm:pt modelId="{9E792069-9582-4450-B11C-16B309CA6ADE}" type="pres">
      <dgm:prSet presAssocID="{9C17E695-9270-4B03-9BF5-5C19F9833E71}" presName="linNode" presStyleCnt="0"/>
      <dgm:spPr/>
    </dgm:pt>
    <dgm:pt modelId="{673270DF-59F2-43DD-98FF-654078804A7A}" type="pres">
      <dgm:prSet presAssocID="{9C17E695-9270-4B03-9BF5-5C19F9833E7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E4B13DC-4454-4E79-B6F6-DA46A6156297}" type="pres">
      <dgm:prSet presAssocID="{9C17E695-9270-4B03-9BF5-5C19F9833E71}" presName="descendantText" presStyleLbl="alignAccFollowNode1" presStyleIdx="2" presStyleCnt="4">
        <dgm:presLayoutVars>
          <dgm:bulletEnabled val="1"/>
        </dgm:presLayoutVars>
      </dgm:prSet>
      <dgm:spPr/>
    </dgm:pt>
    <dgm:pt modelId="{F7BC9D64-C3DC-4867-9685-91CDE0799E14}" type="pres">
      <dgm:prSet presAssocID="{84C6393C-C028-427F-8547-62C0F31CD650}" presName="sp" presStyleCnt="0"/>
      <dgm:spPr/>
    </dgm:pt>
    <dgm:pt modelId="{640828D0-4AA2-4791-988A-DE28637CA235}" type="pres">
      <dgm:prSet presAssocID="{2187EFA2-A20C-488F-A0D6-E8A5FF795DDD}" presName="linNode" presStyleCnt="0"/>
      <dgm:spPr/>
    </dgm:pt>
    <dgm:pt modelId="{F600DB84-4EE7-480C-BC41-99BE8E539B34}" type="pres">
      <dgm:prSet presAssocID="{2187EFA2-A20C-488F-A0D6-E8A5FF795DD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06B21C6-7410-4461-9B40-775ECDE9CEB9}" type="pres">
      <dgm:prSet presAssocID="{2187EFA2-A20C-488F-A0D6-E8A5FF795DD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94F570A-46AC-4EFE-90F5-7FE5F35EE679}" srcId="{49663105-633D-497E-8564-D745EEB22DB0}" destId="{1DBA22BD-A275-4228-B8E0-EC29BA6E4ACA}" srcOrd="1" destOrd="0" parTransId="{99BE884D-2205-4A2E-8735-C5700EE6D5C4}" sibTransId="{571EEE26-1EB0-4FC2-8747-D17F100846D5}"/>
    <dgm:cxn modelId="{5FF1D80B-6959-4404-B59D-B7F600ACF33F}" type="presOf" srcId="{1DBA22BD-A275-4228-B8E0-EC29BA6E4ACA}" destId="{7BF23DF0-D461-44FB-B0A4-EE71BAEE3524}" srcOrd="0" destOrd="0" presId="urn:microsoft.com/office/officeart/2005/8/layout/vList5"/>
    <dgm:cxn modelId="{EEF53B25-E037-47E7-852F-6CDB61772A71}" type="presOf" srcId="{5459D09D-B95E-4145-8F4C-FF33916CC471}" destId="{F06B21C6-7410-4461-9B40-775ECDE9CEB9}" srcOrd="0" destOrd="0" presId="urn:microsoft.com/office/officeart/2005/8/layout/vList5"/>
    <dgm:cxn modelId="{78F2B62A-8762-4630-A6F6-E64BDDEBBB19}" type="presOf" srcId="{B857DA1F-661D-41B8-A140-86D8236E0ACF}" destId="{3E2C1A65-556C-4233-9798-47F77693A974}" srcOrd="0" destOrd="0" presId="urn:microsoft.com/office/officeart/2005/8/layout/vList5"/>
    <dgm:cxn modelId="{73EFB62C-5E20-4018-BD73-FC1FB1C3FF03}" srcId="{9C17E695-9270-4B03-9BF5-5C19F9833E71}" destId="{DA2FDCCF-011F-47A0-B134-FED69760598A}" srcOrd="0" destOrd="0" parTransId="{C110D22C-6E8A-4681-943A-3A084BB76FE7}" sibTransId="{EA3A867A-802A-4D74-94F6-3511171E2F0C}"/>
    <dgm:cxn modelId="{4F48532D-3580-4080-A27E-69A4D65968F2}" type="presOf" srcId="{DA2FDCCF-011F-47A0-B134-FED69760598A}" destId="{9E4B13DC-4454-4E79-B6F6-DA46A6156297}" srcOrd="0" destOrd="0" presId="urn:microsoft.com/office/officeart/2005/8/layout/vList5"/>
    <dgm:cxn modelId="{8960D03F-2C66-4FAD-80AD-1F8037AF2C27}" type="presOf" srcId="{49663105-633D-497E-8564-D745EEB22DB0}" destId="{0AF54DC7-166A-40E3-837C-6BD0A4B32799}" srcOrd="0" destOrd="0" presId="urn:microsoft.com/office/officeart/2005/8/layout/vList5"/>
    <dgm:cxn modelId="{8C262A56-534F-4E9C-B1FC-26C7D9EB9114}" srcId="{49663105-633D-497E-8564-D745EEB22DB0}" destId="{2187EFA2-A20C-488F-A0D6-E8A5FF795DDD}" srcOrd="3" destOrd="0" parTransId="{B58DD938-444A-4CF7-9A2D-268662DC9693}" sibTransId="{265BCBFF-0BD6-486B-804A-413C41B5A5E8}"/>
    <dgm:cxn modelId="{F66A237B-A8A5-4B92-93ED-9DBE9D976C21}" srcId="{B857DA1F-661D-41B8-A140-86D8236E0ACF}" destId="{00884228-0D0A-490B-A82B-627282CCFD67}" srcOrd="0" destOrd="0" parTransId="{88F5563B-122E-4B6B-9565-BC0C3B931AEE}" sibTransId="{5A47D634-AB5F-4D3F-8091-536D5B085D7B}"/>
    <dgm:cxn modelId="{AFD9B683-6057-4518-874B-462B2C289558}" type="presOf" srcId="{DDF50777-0176-44F5-96B8-6E33B06A8543}" destId="{BFE6F9BD-5BBD-4F56-BB38-942DB18E9B38}" srcOrd="0" destOrd="0" presId="urn:microsoft.com/office/officeart/2005/8/layout/vList5"/>
    <dgm:cxn modelId="{A841239C-8DCA-42B4-BD5F-170E60AF14F4}" srcId="{1DBA22BD-A275-4228-B8E0-EC29BA6E4ACA}" destId="{DDF50777-0176-44F5-96B8-6E33B06A8543}" srcOrd="0" destOrd="0" parTransId="{D68745D0-0740-4E28-8AE5-DDECD72A380A}" sibTransId="{6FC6DB70-FB00-4DBC-92CB-4A44335B5264}"/>
    <dgm:cxn modelId="{0480599E-D6AE-45B3-BBF7-DA2D49DAED07}" type="presOf" srcId="{2187EFA2-A20C-488F-A0D6-E8A5FF795DDD}" destId="{F600DB84-4EE7-480C-BC41-99BE8E539B34}" srcOrd="0" destOrd="0" presId="urn:microsoft.com/office/officeart/2005/8/layout/vList5"/>
    <dgm:cxn modelId="{2003A9AE-3EF8-4A62-9D36-057F7751640B}" srcId="{49663105-633D-497E-8564-D745EEB22DB0}" destId="{9C17E695-9270-4B03-9BF5-5C19F9833E71}" srcOrd="2" destOrd="0" parTransId="{CAEB0876-89CE-4BA0-9D56-EB6CF5E218B1}" sibTransId="{84C6393C-C028-427F-8547-62C0F31CD650}"/>
    <dgm:cxn modelId="{F820ADB0-7615-4158-9133-651C3D259E7E}" type="presOf" srcId="{00884228-0D0A-490B-A82B-627282CCFD67}" destId="{1DC86212-F034-4937-BDEF-B3D32E11E777}" srcOrd="0" destOrd="0" presId="urn:microsoft.com/office/officeart/2005/8/layout/vList5"/>
    <dgm:cxn modelId="{185DC6C5-84E6-4964-B6A8-CEF4D0BE0382}" type="presOf" srcId="{9C17E695-9270-4B03-9BF5-5C19F9833E71}" destId="{673270DF-59F2-43DD-98FF-654078804A7A}" srcOrd="0" destOrd="0" presId="urn:microsoft.com/office/officeart/2005/8/layout/vList5"/>
    <dgm:cxn modelId="{482022DD-0E6C-4FF9-9BD4-F9DF52E8587A}" srcId="{49663105-633D-497E-8564-D745EEB22DB0}" destId="{B857DA1F-661D-41B8-A140-86D8236E0ACF}" srcOrd="0" destOrd="0" parTransId="{C374B9DF-1BC3-47EC-AC4A-8F300445F394}" sibTransId="{84F5CA01-4DEF-41E0-A795-F9620AA343E3}"/>
    <dgm:cxn modelId="{E3F3F2F3-9297-499C-BB7F-717B90F624D4}" srcId="{2187EFA2-A20C-488F-A0D6-E8A5FF795DDD}" destId="{5459D09D-B95E-4145-8F4C-FF33916CC471}" srcOrd="0" destOrd="0" parTransId="{0473FBC8-48E4-47AD-A2F7-740160FAB7B9}" sibTransId="{EB32D28F-0002-4413-92DF-085899ACB0E7}"/>
    <dgm:cxn modelId="{4157C73D-A801-4BC0-8FF5-91458B91B072}" type="presParOf" srcId="{0AF54DC7-166A-40E3-837C-6BD0A4B32799}" destId="{40F08F49-DEB8-4ACE-8947-C855851DBCCC}" srcOrd="0" destOrd="0" presId="urn:microsoft.com/office/officeart/2005/8/layout/vList5"/>
    <dgm:cxn modelId="{F6D6DF41-9AD4-4EB3-AFD4-F5F7EDF3E7D5}" type="presParOf" srcId="{40F08F49-DEB8-4ACE-8947-C855851DBCCC}" destId="{3E2C1A65-556C-4233-9798-47F77693A974}" srcOrd="0" destOrd="0" presId="urn:microsoft.com/office/officeart/2005/8/layout/vList5"/>
    <dgm:cxn modelId="{B53B5D7E-9AF4-48D3-AAA9-0205451B9970}" type="presParOf" srcId="{40F08F49-DEB8-4ACE-8947-C855851DBCCC}" destId="{1DC86212-F034-4937-BDEF-B3D32E11E777}" srcOrd="1" destOrd="0" presId="urn:microsoft.com/office/officeart/2005/8/layout/vList5"/>
    <dgm:cxn modelId="{CA507DCA-8376-42A5-88FB-AFCAD4EEFD79}" type="presParOf" srcId="{0AF54DC7-166A-40E3-837C-6BD0A4B32799}" destId="{8CB02CAF-683A-4A6E-8DD4-C10270128EF8}" srcOrd="1" destOrd="0" presId="urn:microsoft.com/office/officeart/2005/8/layout/vList5"/>
    <dgm:cxn modelId="{0043B1F4-C488-4BAF-AD8D-2308C53D7F1B}" type="presParOf" srcId="{0AF54DC7-166A-40E3-837C-6BD0A4B32799}" destId="{EBA02EC5-156C-444A-840E-DE2A68C509C1}" srcOrd="2" destOrd="0" presId="urn:microsoft.com/office/officeart/2005/8/layout/vList5"/>
    <dgm:cxn modelId="{79225DD5-476E-4B15-952E-21B119E26E6F}" type="presParOf" srcId="{EBA02EC5-156C-444A-840E-DE2A68C509C1}" destId="{7BF23DF0-D461-44FB-B0A4-EE71BAEE3524}" srcOrd="0" destOrd="0" presId="urn:microsoft.com/office/officeart/2005/8/layout/vList5"/>
    <dgm:cxn modelId="{4C265760-8176-48A9-8D92-DDE2B753AD64}" type="presParOf" srcId="{EBA02EC5-156C-444A-840E-DE2A68C509C1}" destId="{BFE6F9BD-5BBD-4F56-BB38-942DB18E9B38}" srcOrd="1" destOrd="0" presId="urn:microsoft.com/office/officeart/2005/8/layout/vList5"/>
    <dgm:cxn modelId="{E8CE81AF-7FB3-492B-A900-50D672FEA8A1}" type="presParOf" srcId="{0AF54DC7-166A-40E3-837C-6BD0A4B32799}" destId="{E3B5C9FA-F69F-42F4-9F80-C78B6A8BFF48}" srcOrd="3" destOrd="0" presId="urn:microsoft.com/office/officeart/2005/8/layout/vList5"/>
    <dgm:cxn modelId="{9EFE9E46-8A42-4AC5-832C-A34B74C82F49}" type="presParOf" srcId="{0AF54DC7-166A-40E3-837C-6BD0A4B32799}" destId="{9E792069-9582-4450-B11C-16B309CA6ADE}" srcOrd="4" destOrd="0" presId="urn:microsoft.com/office/officeart/2005/8/layout/vList5"/>
    <dgm:cxn modelId="{AECE1A35-97B0-44AF-8D95-A38B95A5EC46}" type="presParOf" srcId="{9E792069-9582-4450-B11C-16B309CA6ADE}" destId="{673270DF-59F2-43DD-98FF-654078804A7A}" srcOrd="0" destOrd="0" presId="urn:microsoft.com/office/officeart/2005/8/layout/vList5"/>
    <dgm:cxn modelId="{05F6C38B-64C4-4F79-9B93-C1EE1EFB9282}" type="presParOf" srcId="{9E792069-9582-4450-B11C-16B309CA6ADE}" destId="{9E4B13DC-4454-4E79-B6F6-DA46A6156297}" srcOrd="1" destOrd="0" presId="urn:microsoft.com/office/officeart/2005/8/layout/vList5"/>
    <dgm:cxn modelId="{78F3EC3E-A860-4F7C-850D-5A7B37CDEE70}" type="presParOf" srcId="{0AF54DC7-166A-40E3-837C-6BD0A4B32799}" destId="{F7BC9D64-C3DC-4867-9685-91CDE0799E14}" srcOrd="5" destOrd="0" presId="urn:microsoft.com/office/officeart/2005/8/layout/vList5"/>
    <dgm:cxn modelId="{8B1A52B2-906C-493C-B87C-21C7019DE8D9}" type="presParOf" srcId="{0AF54DC7-166A-40E3-837C-6BD0A4B32799}" destId="{640828D0-4AA2-4791-988A-DE28637CA235}" srcOrd="6" destOrd="0" presId="urn:microsoft.com/office/officeart/2005/8/layout/vList5"/>
    <dgm:cxn modelId="{A5B77B85-0126-4E7B-A385-CFC238E0B2C4}" type="presParOf" srcId="{640828D0-4AA2-4791-988A-DE28637CA235}" destId="{F600DB84-4EE7-480C-BC41-99BE8E539B34}" srcOrd="0" destOrd="0" presId="urn:microsoft.com/office/officeart/2005/8/layout/vList5"/>
    <dgm:cxn modelId="{7F79DCDF-FC69-4D96-82F9-A0EA936E8D3B}" type="presParOf" srcId="{640828D0-4AA2-4791-988A-DE28637CA235}" destId="{F06B21C6-7410-4461-9B40-775ECDE9CE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DD1BD-69B6-459E-A5CF-20A1BFF5CA6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5A20107-A134-4D01-8E7E-85C7616AD166}">
      <dgm:prSet phldrT="[Text]" custT="1"/>
      <dgm:spPr>
        <a:solidFill>
          <a:srgbClr val="004D9A"/>
        </a:solidFill>
      </dgm:spPr>
      <dgm:t>
        <a:bodyPr anchor="ctr"/>
        <a:lstStyle/>
        <a:p>
          <a:pPr>
            <a:lnSpc>
              <a:spcPct val="100000"/>
            </a:lnSpc>
          </a:pPr>
          <a:r>
            <a:rPr lang="nl-NL" sz="2000" b="1">
              <a:solidFill>
                <a:schemeClr val="bg1"/>
              </a:solidFill>
              <a:latin typeface="+mj-lt"/>
            </a:rPr>
            <a:t>33,000,000 </a:t>
          </a:r>
        </a:p>
        <a:p>
          <a:pPr>
            <a:lnSpc>
              <a:spcPct val="100000"/>
            </a:lnSpc>
          </a:pPr>
          <a:r>
            <a:rPr lang="nl-NL" sz="2000" b="1">
              <a:solidFill>
                <a:schemeClr val="bg1"/>
              </a:solidFill>
              <a:latin typeface="+mj-lt"/>
            </a:rPr>
            <a:t>Severe cases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DC531DCA-40EA-4C96-BFCA-00606DD6AC7A}" type="parTrans" cxnId="{E4A99A65-67AA-4D8A-88D4-D10F6DA42C80}">
      <dgm:prSet/>
      <dgm:spPr/>
      <dgm:t>
        <a:bodyPr/>
        <a:lstStyle/>
        <a:p>
          <a:endParaRPr lang="en-GB"/>
        </a:p>
      </dgm:t>
    </dgm:pt>
    <dgm:pt modelId="{24DA9EEA-BCA1-493C-A42E-55D0A3CB9939}" type="sibTrans" cxnId="{E4A99A65-67AA-4D8A-88D4-D10F6DA42C80}">
      <dgm:prSet/>
      <dgm:spPr/>
      <dgm:t>
        <a:bodyPr/>
        <a:lstStyle/>
        <a:p>
          <a:endParaRPr lang="en-GB"/>
        </a:p>
      </dgm:t>
    </dgm:pt>
    <dgm:pt modelId="{A380F309-F4EF-4BEF-A031-6967B256F3FA}">
      <dgm:prSet phldrT="[Text]" custT="1"/>
      <dgm:spPr>
        <a:solidFill>
          <a:srgbClr val="004D9A"/>
        </a:solidFill>
      </dgm:spPr>
      <dgm:t>
        <a:bodyPr anchor="ctr"/>
        <a:lstStyle/>
        <a:p>
          <a:r>
            <a:rPr lang="nl-NL" sz="2000" b="1">
              <a:solidFill>
                <a:schemeClr val="bg1"/>
              </a:solidFill>
              <a:latin typeface="+mj-lt"/>
            </a:rPr>
            <a:t>3,600,000 </a:t>
          </a:r>
        </a:p>
        <a:p>
          <a:r>
            <a:rPr lang="nl-NL" sz="2000" b="1" err="1">
              <a:solidFill>
                <a:schemeClr val="bg1"/>
              </a:solidFill>
              <a:latin typeface="+mj-lt"/>
            </a:rPr>
            <a:t>Hospitalisations</a:t>
          </a:r>
          <a:r>
            <a:rPr lang="nl-NL" sz="2000" b="1">
              <a:solidFill>
                <a:schemeClr val="bg1"/>
              </a:solidFill>
              <a:latin typeface="+mj-lt"/>
            </a:rPr>
            <a:t> 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807E434A-A86B-4F31-8AE3-FD61D775EB6F}" type="parTrans" cxnId="{23E3DDAB-58B8-4420-B8E5-F5DAD8571150}">
      <dgm:prSet/>
      <dgm:spPr/>
      <dgm:t>
        <a:bodyPr/>
        <a:lstStyle/>
        <a:p>
          <a:endParaRPr lang="en-GB"/>
        </a:p>
      </dgm:t>
    </dgm:pt>
    <dgm:pt modelId="{BC02034F-E4AE-4D55-B657-C3468421D24E}" type="sibTrans" cxnId="{23E3DDAB-58B8-4420-B8E5-F5DAD8571150}">
      <dgm:prSet/>
      <dgm:spPr/>
      <dgm:t>
        <a:bodyPr/>
        <a:lstStyle/>
        <a:p>
          <a:endParaRPr lang="en-GB"/>
        </a:p>
      </dgm:t>
    </dgm:pt>
    <dgm:pt modelId="{4C6F25B8-3BA7-47CD-9BC8-21878CDC4702}">
      <dgm:prSet phldrT="[Text]" custT="1"/>
      <dgm:spPr>
        <a:solidFill>
          <a:srgbClr val="004D9A"/>
        </a:solidFill>
      </dgm:spPr>
      <dgm:t>
        <a:bodyPr tIns="468000" anchor="t"/>
        <a:lstStyle/>
        <a:p>
          <a:r>
            <a:rPr lang="nl-NL" sz="2000" b="1">
              <a:solidFill>
                <a:schemeClr val="bg1"/>
              </a:solidFill>
              <a:latin typeface="+mj-lt"/>
            </a:rPr>
            <a:t>101,000 </a:t>
          </a:r>
        </a:p>
        <a:p>
          <a:r>
            <a:rPr lang="nl-NL" sz="2000" b="1" err="1">
              <a:solidFill>
                <a:schemeClr val="bg1"/>
              </a:solidFill>
              <a:latin typeface="+mj-lt"/>
            </a:rPr>
            <a:t>Deaths</a:t>
          </a:r>
          <a:endParaRPr lang="en-GB" sz="2000" b="1">
            <a:solidFill>
              <a:schemeClr val="bg1"/>
            </a:solidFill>
            <a:latin typeface="+mj-lt"/>
          </a:endParaRPr>
        </a:p>
      </dgm:t>
    </dgm:pt>
    <dgm:pt modelId="{06CD5575-F328-485C-BDD4-C1BA5DC84213}" type="parTrans" cxnId="{0949592C-BC14-4A00-867F-8DC408166639}">
      <dgm:prSet/>
      <dgm:spPr/>
      <dgm:t>
        <a:bodyPr/>
        <a:lstStyle/>
        <a:p>
          <a:endParaRPr lang="en-GB"/>
        </a:p>
      </dgm:t>
    </dgm:pt>
    <dgm:pt modelId="{DF12AF48-2B25-49D1-A4CB-A181E253BBB4}" type="sibTrans" cxnId="{0949592C-BC14-4A00-867F-8DC408166639}">
      <dgm:prSet/>
      <dgm:spPr/>
      <dgm:t>
        <a:bodyPr/>
        <a:lstStyle/>
        <a:p>
          <a:endParaRPr lang="en-GB"/>
        </a:p>
      </dgm:t>
    </dgm:pt>
    <dgm:pt modelId="{D6B49332-2C9D-46C6-A2C4-582AE7951819}" type="pres">
      <dgm:prSet presAssocID="{72ADD1BD-69B6-459E-A5CF-20A1BFF5CA6E}" presName="Name0" presStyleCnt="0">
        <dgm:presLayoutVars>
          <dgm:dir/>
          <dgm:animLvl val="lvl"/>
          <dgm:resizeHandles val="exact"/>
        </dgm:presLayoutVars>
      </dgm:prSet>
      <dgm:spPr/>
    </dgm:pt>
    <dgm:pt modelId="{39D8027D-EEAC-40CA-8C42-543C103ADB58}" type="pres">
      <dgm:prSet presAssocID="{05A20107-A134-4D01-8E7E-85C7616AD166}" presName="Name8" presStyleCnt="0"/>
      <dgm:spPr/>
    </dgm:pt>
    <dgm:pt modelId="{1D8077A2-B2E5-4AA0-9DB6-7DB6C942FAEE}" type="pres">
      <dgm:prSet presAssocID="{05A20107-A134-4D01-8E7E-85C7616AD166}" presName="level" presStyleLbl="node1" presStyleIdx="0" presStyleCnt="3" custLinFactNeighborX="-14178" custLinFactNeighborY="-29535">
        <dgm:presLayoutVars>
          <dgm:chMax val="1"/>
          <dgm:bulletEnabled val="1"/>
        </dgm:presLayoutVars>
      </dgm:prSet>
      <dgm:spPr/>
    </dgm:pt>
    <dgm:pt modelId="{0B2B7506-EDC9-4356-AC2F-4FDF2FA55669}" type="pres">
      <dgm:prSet presAssocID="{05A20107-A134-4D01-8E7E-85C7616AD1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B3E68D-C2A4-4777-855D-D49E1B67976D}" type="pres">
      <dgm:prSet presAssocID="{A380F309-F4EF-4BEF-A031-6967B256F3FA}" presName="Name8" presStyleCnt="0"/>
      <dgm:spPr/>
    </dgm:pt>
    <dgm:pt modelId="{AF2A4336-4338-4930-AC7F-9943EC0F4B9D}" type="pres">
      <dgm:prSet presAssocID="{A380F309-F4EF-4BEF-A031-6967B256F3FA}" presName="level" presStyleLbl="node1" presStyleIdx="1" presStyleCnt="3" custLinFactNeighborX="0" custLinFactNeighborY="-673">
        <dgm:presLayoutVars>
          <dgm:chMax val="1"/>
          <dgm:bulletEnabled val="1"/>
        </dgm:presLayoutVars>
      </dgm:prSet>
      <dgm:spPr/>
    </dgm:pt>
    <dgm:pt modelId="{E559F683-BDA8-4288-B310-1DA2E8F0E51B}" type="pres">
      <dgm:prSet presAssocID="{A380F309-F4EF-4BEF-A031-6967B256F3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E1793F-CC6A-400B-990B-3B033A731FBB}" type="pres">
      <dgm:prSet presAssocID="{4C6F25B8-3BA7-47CD-9BC8-21878CDC4702}" presName="Name8" presStyleCnt="0"/>
      <dgm:spPr/>
    </dgm:pt>
    <dgm:pt modelId="{96930091-9632-4A36-B0EC-4C79D708F85B}" type="pres">
      <dgm:prSet presAssocID="{4C6F25B8-3BA7-47CD-9BC8-21878CDC4702}" presName="level" presStyleLbl="node1" presStyleIdx="2" presStyleCnt="3" custScaleY="180326" custLinFactNeighborX="0" custLinFactNeighborY="0">
        <dgm:presLayoutVars>
          <dgm:chMax val="1"/>
          <dgm:bulletEnabled val="1"/>
        </dgm:presLayoutVars>
      </dgm:prSet>
      <dgm:spPr/>
    </dgm:pt>
    <dgm:pt modelId="{68B4E3CB-F23A-46B5-8219-7644A0DE5725}" type="pres">
      <dgm:prSet presAssocID="{4C6F25B8-3BA7-47CD-9BC8-21878CDC470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2B5A04-9BF0-497B-9DF9-CDD46018C00C}" type="presOf" srcId="{4C6F25B8-3BA7-47CD-9BC8-21878CDC4702}" destId="{68B4E3CB-F23A-46B5-8219-7644A0DE5725}" srcOrd="1" destOrd="0" presId="urn:microsoft.com/office/officeart/2005/8/layout/pyramid3"/>
    <dgm:cxn modelId="{0949592C-BC14-4A00-867F-8DC408166639}" srcId="{72ADD1BD-69B6-459E-A5CF-20A1BFF5CA6E}" destId="{4C6F25B8-3BA7-47CD-9BC8-21878CDC4702}" srcOrd="2" destOrd="0" parTransId="{06CD5575-F328-485C-BDD4-C1BA5DC84213}" sibTransId="{DF12AF48-2B25-49D1-A4CB-A181E253BBB4}"/>
    <dgm:cxn modelId="{E4A99A65-67AA-4D8A-88D4-D10F6DA42C80}" srcId="{72ADD1BD-69B6-459E-A5CF-20A1BFF5CA6E}" destId="{05A20107-A134-4D01-8E7E-85C7616AD166}" srcOrd="0" destOrd="0" parTransId="{DC531DCA-40EA-4C96-BFCA-00606DD6AC7A}" sibTransId="{24DA9EEA-BCA1-493C-A42E-55D0A3CB9939}"/>
    <dgm:cxn modelId="{3741B78E-C0B3-449A-98E0-ED241F1FF8BF}" type="presOf" srcId="{4C6F25B8-3BA7-47CD-9BC8-21878CDC4702}" destId="{96930091-9632-4A36-B0EC-4C79D708F85B}" srcOrd="0" destOrd="0" presId="urn:microsoft.com/office/officeart/2005/8/layout/pyramid3"/>
    <dgm:cxn modelId="{F3FB3CA1-3912-4EEE-8B8A-A1B69B487F0D}" type="presOf" srcId="{05A20107-A134-4D01-8E7E-85C7616AD166}" destId="{1D8077A2-B2E5-4AA0-9DB6-7DB6C942FAEE}" srcOrd="0" destOrd="0" presId="urn:microsoft.com/office/officeart/2005/8/layout/pyramid3"/>
    <dgm:cxn modelId="{23E3DDAB-58B8-4420-B8E5-F5DAD8571150}" srcId="{72ADD1BD-69B6-459E-A5CF-20A1BFF5CA6E}" destId="{A380F309-F4EF-4BEF-A031-6967B256F3FA}" srcOrd="1" destOrd="0" parTransId="{807E434A-A86B-4F31-8AE3-FD61D775EB6F}" sibTransId="{BC02034F-E4AE-4D55-B657-C3468421D24E}"/>
    <dgm:cxn modelId="{463CD9EB-D331-4F9F-AC82-4E1568DF9266}" type="presOf" srcId="{72ADD1BD-69B6-459E-A5CF-20A1BFF5CA6E}" destId="{D6B49332-2C9D-46C6-A2C4-582AE7951819}" srcOrd="0" destOrd="0" presId="urn:microsoft.com/office/officeart/2005/8/layout/pyramid3"/>
    <dgm:cxn modelId="{1A2FB8F6-93C9-4762-A499-D4EA914EA8F9}" type="presOf" srcId="{A380F309-F4EF-4BEF-A031-6967B256F3FA}" destId="{E559F683-BDA8-4288-B310-1DA2E8F0E51B}" srcOrd="1" destOrd="0" presId="urn:microsoft.com/office/officeart/2005/8/layout/pyramid3"/>
    <dgm:cxn modelId="{4A54A9F7-C4BE-4E69-A536-06CDB27394D7}" type="presOf" srcId="{05A20107-A134-4D01-8E7E-85C7616AD166}" destId="{0B2B7506-EDC9-4356-AC2F-4FDF2FA55669}" srcOrd="1" destOrd="0" presId="urn:microsoft.com/office/officeart/2005/8/layout/pyramid3"/>
    <dgm:cxn modelId="{E9937BFE-1833-4C4A-9D4B-50BCC60D4F9C}" type="presOf" srcId="{A380F309-F4EF-4BEF-A031-6967B256F3FA}" destId="{AF2A4336-4338-4930-AC7F-9943EC0F4B9D}" srcOrd="0" destOrd="0" presId="urn:microsoft.com/office/officeart/2005/8/layout/pyramid3"/>
    <dgm:cxn modelId="{A3A78E99-4CAD-4815-80C0-78628E0D830A}" type="presParOf" srcId="{D6B49332-2C9D-46C6-A2C4-582AE7951819}" destId="{39D8027D-EEAC-40CA-8C42-543C103ADB58}" srcOrd="0" destOrd="0" presId="urn:microsoft.com/office/officeart/2005/8/layout/pyramid3"/>
    <dgm:cxn modelId="{0A53BD4F-545C-453E-AAA8-EB56B984C4BF}" type="presParOf" srcId="{39D8027D-EEAC-40CA-8C42-543C103ADB58}" destId="{1D8077A2-B2E5-4AA0-9DB6-7DB6C942FAEE}" srcOrd="0" destOrd="0" presId="urn:microsoft.com/office/officeart/2005/8/layout/pyramid3"/>
    <dgm:cxn modelId="{1F4DFC49-A39E-4071-85C1-A639BC1EDE26}" type="presParOf" srcId="{39D8027D-EEAC-40CA-8C42-543C103ADB58}" destId="{0B2B7506-EDC9-4356-AC2F-4FDF2FA55669}" srcOrd="1" destOrd="0" presId="urn:microsoft.com/office/officeart/2005/8/layout/pyramid3"/>
    <dgm:cxn modelId="{C69AA7F7-CA99-41B4-8E67-07479A0EA55B}" type="presParOf" srcId="{D6B49332-2C9D-46C6-A2C4-582AE7951819}" destId="{28B3E68D-C2A4-4777-855D-D49E1B67976D}" srcOrd="1" destOrd="0" presId="urn:microsoft.com/office/officeart/2005/8/layout/pyramid3"/>
    <dgm:cxn modelId="{211F778F-906D-4F34-AA62-7C24D2B81B21}" type="presParOf" srcId="{28B3E68D-C2A4-4777-855D-D49E1B67976D}" destId="{AF2A4336-4338-4930-AC7F-9943EC0F4B9D}" srcOrd="0" destOrd="0" presId="urn:microsoft.com/office/officeart/2005/8/layout/pyramid3"/>
    <dgm:cxn modelId="{C2B1DCEF-4C89-4466-8E61-89033BC339BC}" type="presParOf" srcId="{28B3E68D-C2A4-4777-855D-D49E1B67976D}" destId="{E559F683-BDA8-4288-B310-1DA2E8F0E51B}" srcOrd="1" destOrd="0" presId="urn:microsoft.com/office/officeart/2005/8/layout/pyramid3"/>
    <dgm:cxn modelId="{3EED06ED-E44C-44F8-8FD3-D727DF88F60D}" type="presParOf" srcId="{D6B49332-2C9D-46C6-A2C4-582AE7951819}" destId="{06E1793F-CC6A-400B-990B-3B033A731FBB}" srcOrd="2" destOrd="0" presId="urn:microsoft.com/office/officeart/2005/8/layout/pyramid3"/>
    <dgm:cxn modelId="{0FA7D615-B6AB-4DD6-A555-0F001E92D778}" type="presParOf" srcId="{06E1793F-CC6A-400B-990B-3B033A731FBB}" destId="{96930091-9632-4A36-B0EC-4C79D708F85B}" srcOrd="0" destOrd="0" presId="urn:microsoft.com/office/officeart/2005/8/layout/pyramid3"/>
    <dgm:cxn modelId="{E6E0917B-4F3B-43E6-967E-B92A383A876C}" type="presParOf" srcId="{06E1793F-CC6A-400B-990B-3B033A731FBB}" destId="{68B4E3CB-F23A-46B5-8219-7644A0DE572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DD74B-B673-4EA2-84D2-AB5A6B2C8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F9D4B3-ABB0-452B-9955-B12F8AD5F6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Aerosol transmission</a:t>
          </a:r>
        </a:p>
      </dgm:t>
    </dgm:pt>
    <dgm:pt modelId="{E098061C-02D0-4F7D-8DDC-6CBA70E4082B}" type="parTrans" cxnId="{638ED65F-5B44-4D2A-A4C3-EA14645CC128}">
      <dgm:prSet/>
      <dgm:spPr/>
      <dgm:t>
        <a:bodyPr/>
        <a:lstStyle/>
        <a:p>
          <a:endParaRPr lang="en-US"/>
        </a:p>
      </dgm:t>
    </dgm:pt>
    <dgm:pt modelId="{42896167-D20E-427D-9331-5265D346AB70}" type="sibTrans" cxnId="{638ED65F-5B44-4D2A-A4C3-EA14645CC128}">
      <dgm:prSet/>
      <dgm:spPr/>
      <dgm:t>
        <a:bodyPr/>
        <a:lstStyle/>
        <a:p>
          <a:endParaRPr lang="en-US"/>
        </a:p>
      </dgm:t>
    </dgm:pt>
    <dgm:pt modelId="{24692767-FB16-4D1F-A50E-E5F78D99AB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Sneezing</a:t>
          </a:r>
        </a:p>
      </dgm:t>
    </dgm:pt>
    <dgm:pt modelId="{A6D5F86C-73F8-41C4-98CC-E320B517FAF4}" type="parTrans" cxnId="{9E639C78-0FC3-4E4F-A24F-3528839EFE3D}">
      <dgm:prSet/>
      <dgm:spPr/>
      <dgm:t>
        <a:bodyPr/>
        <a:lstStyle/>
        <a:p>
          <a:endParaRPr lang="en-US"/>
        </a:p>
      </dgm:t>
    </dgm:pt>
    <dgm:pt modelId="{A73D02A5-9A77-4C64-A0D5-E82C02A1ECD6}" type="sibTrans" cxnId="{9E639C78-0FC3-4E4F-A24F-3528839EFE3D}">
      <dgm:prSet/>
      <dgm:spPr/>
      <dgm:t>
        <a:bodyPr/>
        <a:lstStyle/>
        <a:p>
          <a:endParaRPr lang="en-US"/>
        </a:p>
      </dgm:t>
    </dgm:pt>
    <dgm:pt modelId="{087C487B-FB86-4D25-BDCD-93B2219541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Coughing</a:t>
          </a:r>
        </a:p>
      </dgm:t>
    </dgm:pt>
    <dgm:pt modelId="{55F00936-ACA7-4739-9596-1628E6B3B4DB}" type="parTrans" cxnId="{8B78F849-F9AD-4E3D-95FE-F2896B1ACC8C}">
      <dgm:prSet/>
      <dgm:spPr/>
      <dgm:t>
        <a:bodyPr/>
        <a:lstStyle/>
        <a:p>
          <a:endParaRPr lang="en-US"/>
        </a:p>
      </dgm:t>
    </dgm:pt>
    <dgm:pt modelId="{A801132D-29CB-48B6-947A-55A2ED8AF953}" type="sibTrans" cxnId="{8B78F849-F9AD-4E3D-95FE-F2896B1ACC8C}">
      <dgm:prSet/>
      <dgm:spPr/>
      <dgm:t>
        <a:bodyPr/>
        <a:lstStyle/>
        <a:p>
          <a:endParaRPr lang="en-US"/>
        </a:p>
      </dgm:t>
    </dgm:pt>
    <dgm:pt modelId="{9CD3486D-0469-4EB5-B753-CB515AC86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Breathing</a:t>
          </a:r>
        </a:p>
      </dgm:t>
    </dgm:pt>
    <dgm:pt modelId="{3E71A536-174E-4547-99FC-8DDED6598301}" type="parTrans" cxnId="{289F01E2-4B5D-466A-83E5-BD1A1C2FF3D4}">
      <dgm:prSet/>
      <dgm:spPr/>
      <dgm:t>
        <a:bodyPr/>
        <a:lstStyle/>
        <a:p>
          <a:endParaRPr lang="en-US"/>
        </a:p>
      </dgm:t>
    </dgm:pt>
    <dgm:pt modelId="{25740B50-985F-4386-8319-C1312045443F}" type="sibTrans" cxnId="{289F01E2-4B5D-466A-83E5-BD1A1C2FF3D4}">
      <dgm:prSet/>
      <dgm:spPr/>
      <dgm:t>
        <a:bodyPr/>
        <a:lstStyle/>
        <a:p>
          <a:endParaRPr lang="en-US"/>
        </a:p>
      </dgm:t>
    </dgm:pt>
    <dgm:pt modelId="{B04BF7A6-298B-4E93-B82D-D9C2D73D6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Contact with contaminated surfaces then eyes, nose, or mouth</a:t>
          </a:r>
          <a:br>
            <a:rPr lang="en-US" sz="2200" b="1"/>
          </a:br>
          <a:endParaRPr lang="en-US" sz="2200"/>
        </a:p>
      </dgm:t>
    </dgm:pt>
    <dgm:pt modelId="{AEA7EBC4-37B0-4D82-8BD4-C572444CC0C4}" type="parTrans" cxnId="{CE9E8D9C-53AC-4CCB-9CCD-F7E5FE953046}">
      <dgm:prSet/>
      <dgm:spPr/>
      <dgm:t>
        <a:bodyPr/>
        <a:lstStyle/>
        <a:p>
          <a:endParaRPr lang="en-US"/>
        </a:p>
      </dgm:t>
    </dgm:pt>
    <dgm:pt modelId="{54E51BFD-2ACD-4436-A414-1ECF7145B04A}" type="sibTrans" cxnId="{CE9E8D9C-53AC-4CCB-9CCD-F7E5FE953046}">
      <dgm:prSet/>
      <dgm:spPr/>
      <dgm:t>
        <a:bodyPr/>
        <a:lstStyle/>
        <a:p>
          <a:endParaRPr lang="en-US"/>
        </a:p>
      </dgm:t>
    </dgm:pt>
    <dgm:pt modelId="{6F27C20E-E11D-4263-9095-A4011ED0CB3F}" type="pres">
      <dgm:prSet presAssocID="{E41DD74B-B673-4EA2-84D2-AB5A6B2C8CDF}" presName="root" presStyleCnt="0">
        <dgm:presLayoutVars>
          <dgm:dir/>
          <dgm:resizeHandles val="exact"/>
        </dgm:presLayoutVars>
      </dgm:prSet>
      <dgm:spPr/>
    </dgm:pt>
    <dgm:pt modelId="{3FB3EC73-1790-474F-A92C-C1D201F6F3E1}" type="pres">
      <dgm:prSet presAssocID="{37F9D4B3-ABB0-452B-9955-B12F8AD5F6A5}" presName="compNode" presStyleCnt="0"/>
      <dgm:spPr/>
    </dgm:pt>
    <dgm:pt modelId="{BE2B8AD2-A30D-4B4F-B114-4047577606E3}" type="pres">
      <dgm:prSet presAssocID="{37F9D4B3-ABB0-452B-9955-B12F8AD5F6A5}" presName="bgRect" presStyleLbl="bgShp" presStyleIdx="0" presStyleCnt="2" custLinFactNeighborY="124"/>
      <dgm:spPr/>
    </dgm:pt>
    <dgm:pt modelId="{8957CEF7-064D-4D86-95D7-DFD7FE540695}" type="pres">
      <dgm:prSet presAssocID="{37F9D4B3-ABB0-452B-9955-B12F8AD5F6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esten met effen opvulling"/>
        </a:ext>
      </dgm:extLst>
    </dgm:pt>
    <dgm:pt modelId="{EFB433BB-5A41-4FE3-A547-8D8D80DDA9D2}" type="pres">
      <dgm:prSet presAssocID="{37F9D4B3-ABB0-452B-9955-B12F8AD5F6A5}" presName="spaceRect" presStyleCnt="0"/>
      <dgm:spPr/>
    </dgm:pt>
    <dgm:pt modelId="{F0BF8F92-7074-4106-9C93-3EBC039448FC}" type="pres">
      <dgm:prSet presAssocID="{37F9D4B3-ABB0-452B-9955-B12F8AD5F6A5}" presName="parTx" presStyleLbl="revTx" presStyleIdx="0" presStyleCnt="3">
        <dgm:presLayoutVars>
          <dgm:chMax val="0"/>
          <dgm:chPref val="0"/>
        </dgm:presLayoutVars>
      </dgm:prSet>
      <dgm:spPr/>
    </dgm:pt>
    <dgm:pt modelId="{411065C8-DD4C-4565-A9E3-B61464DC12A4}" type="pres">
      <dgm:prSet presAssocID="{37F9D4B3-ABB0-452B-9955-B12F8AD5F6A5}" presName="desTx" presStyleLbl="revTx" presStyleIdx="1" presStyleCnt="3">
        <dgm:presLayoutVars/>
      </dgm:prSet>
      <dgm:spPr/>
    </dgm:pt>
    <dgm:pt modelId="{FA4E0805-012B-4B23-9428-FA46E889736C}" type="pres">
      <dgm:prSet presAssocID="{42896167-D20E-427D-9331-5265D346AB70}" presName="sibTrans" presStyleCnt="0"/>
      <dgm:spPr/>
    </dgm:pt>
    <dgm:pt modelId="{D7E270BB-434B-426B-91A1-C415BC487491}" type="pres">
      <dgm:prSet presAssocID="{B04BF7A6-298B-4E93-B82D-D9C2D73D6D00}" presName="compNode" presStyleCnt="0"/>
      <dgm:spPr/>
    </dgm:pt>
    <dgm:pt modelId="{9B081DDB-7799-4066-AB26-29C2212C0CC2}" type="pres">
      <dgm:prSet presAssocID="{B04BF7A6-298B-4E93-B82D-D9C2D73D6D00}" presName="bgRect" presStyleLbl="bgShp" presStyleIdx="1" presStyleCnt="2"/>
      <dgm:spPr/>
    </dgm:pt>
    <dgm:pt modelId="{E4DA1D31-4C4D-49EB-B172-1B45E7F472B1}" type="pres">
      <dgm:prSet presAssocID="{B04BF7A6-298B-4E93-B82D-D9C2D73D6D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iektekiem met effen opvulling"/>
        </a:ext>
      </dgm:extLst>
    </dgm:pt>
    <dgm:pt modelId="{861B839E-F73E-4979-AC67-D96E2E246669}" type="pres">
      <dgm:prSet presAssocID="{B04BF7A6-298B-4E93-B82D-D9C2D73D6D00}" presName="spaceRect" presStyleCnt="0"/>
      <dgm:spPr/>
    </dgm:pt>
    <dgm:pt modelId="{7A16DD26-CC34-4DAC-8574-02F49D2AE072}" type="pres">
      <dgm:prSet presAssocID="{B04BF7A6-298B-4E93-B82D-D9C2D73D6D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38ED65F-5B44-4D2A-A4C3-EA14645CC128}" srcId="{E41DD74B-B673-4EA2-84D2-AB5A6B2C8CDF}" destId="{37F9D4B3-ABB0-452B-9955-B12F8AD5F6A5}" srcOrd="0" destOrd="0" parTransId="{E098061C-02D0-4F7D-8DDC-6CBA70E4082B}" sibTransId="{42896167-D20E-427D-9331-5265D346AB70}"/>
    <dgm:cxn modelId="{B31F0960-1456-45E3-88EF-D505CEDEBFB5}" type="presOf" srcId="{087C487B-FB86-4D25-BDCD-93B221954192}" destId="{411065C8-DD4C-4565-A9E3-B61464DC12A4}" srcOrd="0" destOrd="1" presId="urn:microsoft.com/office/officeart/2018/2/layout/IconVerticalSolidList"/>
    <dgm:cxn modelId="{8B78F849-F9AD-4E3D-95FE-F2896B1ACC8C}" srcId="{37F9D4B3-ABB0-452B-9955-B12F8AD5F6A5}" destId="{087C487B-FB86-4D25-BDCD-93B221954192}" srcOrd="1" destOrd="0" parTransId="{55F00936-ACA7-4739-9596-1628E6B3B4DB}" sibTransId="{A801132D-29CB-48B6-947A-55A2ED8AF953}"/>
    <dgm:cxn modelId="{CEE6794D-0E5E-4A54-8F39-82806DDD17AF}" type="presOf" srcId="{E41DD74B-B673-4EA2-84D2-AB5A6B2C8CDF}" destId="{6F27C20E-E11D-4263-9095-A4011ED0CB3F}" srcOrd="0" destOrd="0" presId="urn:microsoft.com/office/officeart/2018/2/layout/IconVerticalSolidList"/>
    <dgm:cxn modelId="{FA239A6D-1D3D-41F3-A4F5-5FC03861E51F}" type="presOf" srcId="{9CD3486D-0469-4EB5-B753-CB515AC86522}" destId="{411065C8-DD4C-4565-A9E3-B61464DC12A4}" srcOrd="0" destOrd="2" presId="urn:microsoft.com/office/officeart/2018/2/layout/IconVerticalSolidList"/>
    <dgm:cxn modelId="{9E639C78-0FC3-4E4F-A24F-3528839EFE3D}" srcId="{37F9D4B3-ABB0-452B-9955-B12F8AD5F6A5}" destId="{24692767-FB16-4D1F-A50E-E5F78D99AB07}" srcOrd="0" destOrd="0" parTransId="{A6D5F86C-73F8-41C4-98CC-E320B517FAF4}" sibTransId="{A73D02A5-9A77-4C64-A0D5-E82C02A1ECD6}"/>
    <dgm:cxn modelId="{7C8AF27B-425E-45B6-A470-2922AC82563E}" type="presOf" srcId="{24692767-FB16-4D1F-A50E-E5F78D99AB07}" destId="{411065C8-DD4C-4565-A9E3-B61464DC12A4}" srcOrd="0" destOrd="0" presId="urn:microsoft.com/office/officeart/2018/2/layout/IconVerticalSolidList"/>
    <dgm:cxn modelId="{F470D39B-5C49-42A1-956F-2323FE6D87EE}" type="presOf" srcId="{B04BF7A6-298B-4E93-B82D-D9C2D73D6D00}" destId="{7A16DD26-CC34-4DAC-8574-02F49D2AE072}" srcOrd="0" destOrd="0" presId="urn:microsoft.com/office/officeart/2018/2/layout/IconVerticalSolidList"/>
    <dgm:cxn modelId="{CE9E8D9C-53AC-4CCB-9CCD-F7E5FE953046}" srcId="{E41DD74B-B673-4EA2-84D2-AB5A6B2C8CDF}" destId="{B04BF7A6-298B-4E93-B82D-D9C2D73D6D00}" srcOrd="1" destOrd="0" parTransId="{AEA7EBC4-37B0-4D82-8BD4-C572444CC0C4}" sibTransId="{54E51BFD-2ACD-4436-A414-1ECF7145B04A}"/>
    <dgm:cxn modelId="{65FB3AE1-CB5C-48C5-91DD-80A01019FFC0}" type="presOf" srcId="{37F9D4B3-ABB0-452B-9955-B12F8AD5F6A5}" destId="{F0BF8F92-7074-4106-9C93-3EBC039448FC}" srcOrd="0" destOrd="0" presId="urn:microsoft.com/office/officeart/2018/2/layout/IconVerticalSolidList"/>
    <dgm:cxn modelId="{289F01E2-4B5D-466A-83E5-BD1A1C2FF3D4}" srcId="{37F9D4B3-ABB0-452B-9955-B12F8AD5F6A5}" destId="{9CD3486D-0469-4EB5-B753-CB515AC86522}" srcOrd="2" destOrd="0" parTransId="{3E71A536-174E-4547-99FC-8DDED6598301}" sibTransId="{25740B50-985F-4386-8319-C1312045443F}"/>
    <dgm:cxn modelId="{A9442A34-18A9-4845-8E62-A5620164D162}" type="presParOf" srcId="{6F27C20E-E11D-4263-9095-A4011ED0CB3F}" destId="{3FB3EC73-1790-474F-A92C-C1D201F6F3E1}" srcOrd="0" destOrd="0" presId="urn:microsoft.com/office/officeart/2018/2/layout/IconVerticalSolidList"/>
    <dgm:cxn modelId="{AFD98E71-F8B3-482F-84DB-D55AAF2D6AEA}" type="presParOf" srcId="{3FB3EC73-1790-474F-A92C-C1D201F6F3E1}" destId="{BE2B8AD2-A30D-4B4F-B114-4047577606E3}" srcOrd="0" destOrd="0" presId="urn:microsoft.com/office/officeart/2018/2/layout/IconVerticalSolidList"/>
    <dgm:cxn modelId="{22B8E47F-CC07-4149-8EF6-849443C5CBE1}" type="presParOf" srcId="{3FB3EC73-1790-474F-A92C-C1D201F6F3E1}" destId="{8957CEF7-064D-4D86-95D7-DFD7FE540695}" srcOrd="1" destOrd="0" presId="urn:microsoft.com/office/officeart/2018/2/layout/IconVerticalSolidList"/>
    <dgm:cxn modelId="{425ED1CD-A9A6-4051-9B28-CC5571DFCCCC}" type="presParOf" srcId="{3FB3EC73-1790-474F-A92C-C1D201F6F3E1}" destId="{EFB433BB-5A41-4FE3-A547-8D8D80DDA9D2}" srcOrd="2" destOrd="0" presId="urn:microsoft.com/office/officeart/2018/2/layout/IconVerticalSolidList"/>
    <dgm:cxn modelId="{31C47B22-1C38-47F6-B1AF-90D107BCD73F}" type="presParOf" srcId="{3FB3EC73-1790-474F-A92C-C1D201F6F3E1}" destId="{F0BF8F92-7074-4106-9C93-3EBC039448FC}" srcOrd="3" destOrd="0" presId="urn:microsoft.com/office/officeart/2018/2/layout/IconVerticalSolidList"/>
    <dgm:cxn modelId="{4BACC91C-80DF-41D0-83F5-AE63609D7FC5}" type="presParOf" srcId="{3FB3EC73-1790-474F-A92C-C1D201F6F3E1}" destId="{411065C8-DD4C-4565-A9E3-B61464DC12A4}" srcOrd="4" destOrd="0" presId="urn:microsoft.com/office/officeart/2018/2/layout/IconVerticalSolidList"/>
    <dgm:cxn modelId="{39E2367E-83E9-4B78-A086-51537711A0F9}" type="presParOf" srcId="{6F27C20E-E11D-4263-9095-A4011ED0CB3F}" destId="{FA4E0805-012B-4B23-9428-FA46E889736C}" srcOrd="1" destOrd="0" presId="urn:microsoft.com/office/officeart/2018/2/layout/IconVerticalSolidList"/>
    <dgm:cxn modelId="{559490A7-4F43-403E-99A3-F763CCBE0CD2}" type="presParOf" srcId="{6F27C20E-E11D-4263-9095-A4011ED0CB3F}" destId="{D7E270BB-434B-426B-91A1-C415BC487491}" srcOrd="2" destOrd="0" presId="urn:microsoft.com/office/officeart/2018/2/layout/IconVerticalSolidList"/>
    <dgm:cxn modelId="{C187F230-B251-44E2-A04B-130E16C56AEB}" type="presParOf" srcId="{D7E270BB-434B-426B-91A1-C415BC487491}" destId="{9B081DDB-7799-4066-AB26-29C2212C0CC2}" srcOrd="0" destOrd="0" presId="urn:microsoft.com/office/officeart/2018/2/layout/IconVerticalSolidList"/>
    <dgm:cxn modelId="{AC38E780-254D-4A3D-B60A-809996408664}" type="presParOf" srcId="{D7E270BB-434B-426B-91A1-C415BC487491}" destId="{E4DA1D31-4C4D-49EB-B172-1B45E7F472B1}" srcOrd="1" destOrd="0" presId="urn:microsoft.com/office/officeart/2018/2/layout/IconVerticalSolidList"/>
    <dgm:cxn modelId="{970E0595-9C81-42EB-A2FF-4055227B6A79}" type="presParOf" srcId="{D7E270BB-434B-426B-91A1-C415BC487491}" destId="{861B839E-F73E-4979-AC67-D96E2E246669}" srcOrd="2" destOrd="0" presId="urn:microsoft.com/office/officeart/2018/2/layout/IconVerticalSolidList"/>
    <dgm:cxn modelId="{129AE041-B72B-420D-B719-5545CD1E74DB}" type="presParOf" srcId="{D7E270BB-434B-426B-91A1-C415BC487491}" destId="{7A16DD26-CC34-4DAC-8574-02F49D2AE0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DD74B-B673-4EA2-84D2-AB5A6B2C8C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F9D4B3-ABB0-452B-9955-B12F8AD5F6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Prevent transmission</a:t>
          </a:r>
        </a:p>
      </dgm:t>
    </dgm:pt>
    <dgm:pt modelId="{E098061C-02D0-4F7D-8DDC-6CBA70E4082B}" type="parTrans" cxnId="{638ED65F-5B44-4D2A-A4C3-EA14645CC128}">
      <dgm:prSet/>
      <dgm:spPr/>
      <dgm:t>
        <a:bodyPr/>
        <a:lstStyle/>
        <a:p>
          <a:endParaRPr lang="en-US"/>
        </a:p>
      </dgm:t>
    </dgm:pt>
    <dgm:pt modelId="{42896167-D20E-427D-9331-5265D346AB70}" type="sibTrans" cxnId="{638ED65F-5B44-4D2A-A4C3-EA14645CC128}">
      <dgm:prSet/>
      <dgm:spPr/>
      <dgm:t>
        <a:bodyPr/>
        <a:lstStyle/>
        <a:p>
          <a:endParaRPr lang="en-US"/>
        </a:p>
      </dgm:t>
    </dgm:pt>
    <dgm:pt modelId="{24692767-FB16-4D1F-A50E-E5F78D99AB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Sneezing</a:t>
          </a:r>
        </a:p>
      </dgm:t>
    </dgm:pt>
    <dgm:pt modelId="{A6D5F86C-73F8-41C4-98CC-E320B517FAF4}" type="parTrans" cxnId="{9E639C78-0FC3-4E4F-A24F-3528839EFE3D}">
      <dgm:prSet/>
      <dgm:spPr/>
      <dgm:t>
        <a:bodyPr/>
        <a:lstStyle/>
        <a:p>
          <a:endParaRPr lang="en-US"/>
        </a:p>
      </dgm:t>
    </dgm:pt>
    <dgm:pt modelId="{A73D02A5-9A77-4C64-A0D5-E82C02A1ECD6}" type="sibTrans" cxnId="{9E639C78-0FC3-4E4F-A24F-3528839EFE3D}">
      <dgm:prSet/>
      <dgm:spPr/>
      <dgm:t>
        <a:bodyPr/>
        <a:lstStyle/>
        <a:p>
          <a:endParaRPr lang="en-US"/>
        </a:p>
      </dgm:t>
    </dgm:pt>
    <dgm:pt modelId="{087C487B-FB86-4D25-BDCD-93B2219541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Coughing</a:t>
          </a:r>
        </a:p>
      </dgm:t>
    </dgm:pt>
    <dgm:pt modelId="{55F00936-ACA7-4739-9596-1628E6B3B4DB}" type="parTrans" cxnId="{8B78F849-F9AD-4E3D-95FE-F2896B1ACC8C}">
      <dgm:prSet/>
      <dgm:spPr/>
      <dgm:t>
        <a:bodyPr/>
        <a:lstStyle/>
        <a:p>
          <a:endParaRPr lang="en-US"/>
        </a:p>
      </dgm:t>
    </dgm:pt>
    <dgm:pt modelId="{A801132D-29CB-48B6-947A-55A2ED8AF953}" type="sibTrans" cxnId="{8B78F849-F9AD-4E3D-95FE-F2896B1ACC8C}">
      <dgm:prSet/>
      <dgm:spPr/>
      <dgm:t>
        <a:bodyPr/>
        <a:lstStyle/>
        <a:p>
          <a:endParaRPr lang="en-US"/>
        </a:p>
      </dgm:t>
    </dgm:pt>
    <dgm:pt modelId="{9CD3486D-0469-4EB5-B753-CB515AC865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+mj-lt"/>
            </a:rPr>
            <a:t>Breathing</a:t>
          </a:r>
        </a:p>
      </dgm:t>
    </dgm:pt>
    <dgm:pt modelId="{25740B50-985F-4386-8319-C1312045443F}" type="sibTrans" cxnId="{289F01E2-4B5D-466A-83E5-BD1A1C2FF3D4}">
      <dgm:prSet/>
      <dgm:spPr/>
      <dgm:t>
        <a:bodyPr/>
        <a:lstStyle/>
        <a:p>
          <a:endParaRPr lang="en-US"/>
        </a:p>
      </dgm:t>
    </dgm:pt>
    <dgm:pt modelId="{3E71A536-174E-4547-99FC-8DDED6598301}" type="parTrans" cxnId="{289F01E2-4B5D-466A-83E5-BD1A1C2FF3D4}">
      <dgm:prSet/>
      <dgm:spPr/>
      <dgm:t>
        <a:bodyPr/>
        <a:lstStyle/>
        <a:p>
          <a:endParaRPr lang="en-US"/>
        </a:p>
      </dgm:t>
    </dgm:pt>
    <dgm:pt modelId="{5FAEA965-157E-4AF0-A634-78B5C803C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Supportive care</a:t>
          </a:r>
          <a:endParaRPr lang="en-US"/>
        </a:p>
      </dgm:t>
    </dgm:pt>
    <dgm:pt modelId="{ED58255F-C5EB-4C73-83C4-A693124E3F43}" type="parTrans" cxnId="{D92FC7C1-28F9-47F2-9D2D-D3D4C908AB3B}">
      <dgm:prSet/>
      <dgm:spPr/>
      <dgm:t>
        <a:bodyPr/>
        <a:lstStyle/>
        <a:p>
          <a:endParaRPr lang="en-GB"/>
        </a:p>
      </dgm:t>
    </dgm:pt>
    <dgm:pt modelId="{FC783F4C-EF01-446A-AFDA-6716B3917A87}" type="sibTrans" cxnId="{D92FC7C1-28F9-47F2-9D2D-D3D4C908AB3B}">
      <dgm:prSet/>
      <dgm:spPr/>
      <dgm:t>
        <a:bodyPr/>
        <a:lstStyle/>
        <a:p>
          <a:endParaRPr lang="en-GB"/>
        </a:p>
      </dgm:t>
    </dgm:pt>
    <dgm:pt modelId="{9FA86ED3-B759-48EA-87CB-FDA6413546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/>
            <a:t>Palivizumab</a:t>
          </a:r>
        </a:p>
        <a:p>
          <a:pPr>
            <a:lnSpc>
              <a:spcPct val="100000"/>
            </a:lnSpc>
          </a:pPr>
          <a:r>
            <a:rPr lang="en-US" sz="1600" b="0" err="1"/>
            <a:t>Nirsevimab</a:t>
          </a:r>
          <a:r>
            <a:rPr lang="en-US" sz="1600" b="0"/>
            <a:t>*</a:t>
          </a:r>
          <a:endParaRPr lang="en-US" sz="1600"/>
        </a:p>
      </dgm:t>
    </dgm:pt>
    <dgm:pt modelId="{F948B18E-3803-4805-856D-7AC9BE985B6E}" type="parTrans" cxnId="{9A3DFBA1-85F5-4F78-8FFC-D8EE043C0AE5}">
      <dgm:prSet/>
      <dgm:spPr/>
      <dgm:t>
        <a:bodyPr/>
        <a:lstStyle/>
        <a:p>
          <a:endParaRPr lang="en-GB"/>
        </a:p>
      </dgm:t>
    </dgm:pt>
    <dgm:pt modelId="{C457ECFC-0E44-4198-953F-7BCBB148BC84}" type="sibTrans" cxnId="{9A3DFBA1-85F5-4F78-8FFC-D8EE043C0AE5}">
      <dgm:prSet/>
      <dgm:spPr/>
      <dgm:t>
        <a:bodyPr/>
        <a:lstStyle/>
        <a:p>
          <a:endParaRPr lang="en-GB"/>
        </a:p>
      </dgm:t>
    </dgm:pt>
    <dgm:pt modelId="{42D5D96A-6B60-4CC0-803E-D3636D89AE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Monoclonal antibody prevention</a:t>
          </a:r>
          <a:endParaRPr lang="en-US"/>
        </a:p>
      </dgm:t>
    </dgm:pt>
    <dgm:pt modelId="{C42A4A6F-0F3D-4FDE-BB22-F98952BC26DB}" type="parTrans" cxnId="{7C892516-CC52-485D-AEAE-BB159196D9FF}">
      <dgm:prSet/>
      <dgm:spPr/>
      <dgm:t>
        <a:bodyPr/>
        <a:lstStyle/>
        <a:p>
          <a:endParaRPr lang="en-GB"/>
        </a:p>
      </dgm:t>
    </dgm:pt>
    <dgm:pt modelId="{A1ABA866-D16E-4B33-9006-538C649F1979}" type="sibTrans" cxnId="{7C892516-CC52-485D-AEAE-BB159196D9FF}">
      <dgm:prSet/>
      <dgm:spPr/>
      <dgm:t>
        <a:bodyPr/>
        <a:lstStyle/>
        <a:p>
          <a:endParaRPr lang="en-GB"/>
        </a:p>
      </dgm:t>
    </dgm:pt>
    <dgm:pt modelId="{04D6BE66-121D-4501-BC50-BA6EBDE89D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Hydration</a:t>
          </a:r>
        </a:p>
      </dgm:t>
    </dgm:pt>
    <dgm:pt modelId="{323B9312-744F-494A-8753-A1284D9CE951}" type="parTrans" cxnId="{CF90C317-9FA3-4311-A041-DEE35517C608}">
      <dgm:prSet/>
      <dgm:spPr/>
      <dgm:t>
        <a:bodyPr/>
        <a:lstStyle/>
        <a:p>
          <a:endParaRPr lang="en-GB"/>
        </a:p>
      </dgm:t>
    </dgm:pt>
    <dgm:pt modelId="{3C1A63B7-812B-4CD1-804C-42B1990BE190}" type="sibTrans" cxnId="{CF90C317-9FA3-4311-A041-DEE35517C608}">
      <dgm:prSet/>
      <dgm:spPr/>
      <dgm:t>
        <a:bodyPr/>
        <a:lstStyle/>
        <a:p>
          <a:endParaRPr lang="en-GB"/>
        </a:p>
      </dgm:t>
    </dgm:pt>
    <dgm:pt modelId="{0E0B0FB9-94CC-4558-9604-8814594A70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Nutritional support</a:t>
          </a:r>
        </a:p>
      </dgm:t>
    </dgm:pt>
    <dgm:pt modelId="{264D630A-FDDB-4F26-8D41-B1A3097D2CAE}" type="parTrans" cxnId="{9BEEE396-5BA6-47D7-BADA-0EBB519F322F}">
      <dgm:prSet/>
      <dgm:spPr/>
      <dgm:t>
        <a:bodyPr/>
        <a:lstStyle/>
        <a:p>
          <a:endParaRPr lang="en-GB"/>
        </a:p>
      </dgm:t>
    </dgm:pt>
    <dgm:pt modelId="{9AB67D9C-9276-48B7-BC28-D9A766D7760F}" type="sibTrans" cxnId="{9BEEE396-5BA6-47D7-BADA-0EBB519F322F}">
      <dgm:prSet/>
      <dgm:spPr/>
      <dgm:t>
        <a:bodyPr/>
        <a:lstStyle/>
        <a:p>
          <a:endParaRPr lang="en-GB"/>
        </a:p>
      </dgm:t>
    </dgm:pt>
    <dgm:pt modelId="{387FB273-8366-43AF-A108-7B770807C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Oxygen and ventilation</a:t>
          </a:r>
        </a:p>
      </dgm:t>
    </dgm:pt>
    <dgm:pt modelId="{70E27DAA-2284-411B-93A9-F2160B51A636}" type="parTrans" cxnId="{6B074ED1-187E-4972-B0CD-15814CD73030}">
      <dgm:prSet/>
      <dgm:spPr/>
      <dgm:t>
        <a:bodyPr/>
        <a:lstStyle/>
        <a:p>
          <a:endParaRPr lang="en-GB"/>
        </a:p>
      </dgm:t>
    </dgm:pt>
    <dgm:pt modelId="{C313B742-E851-4FEE-A401-34CF35FAF612}" type="sibTrans" cxnId="{6B074ED1-187E-4972-B0CD-15814CD73030}">
      <dgm:prSet/>
      <dgm:spPr/>
      <dgm:t>
        <a:bodyPr/>
        <a:lstStyle/>
        <a:p>
          <a:endParaRPr lang="en-GB"/>
        </a:p>
      </dgm:t>
    </dgm:pt>
    <dgm:pt modelId="{D947830A-F2E1-4C92-8A4F-3048170BC0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Vaccination</a:t>
          </a:r>
        </a:p>
      </dgm:t>
    </dgm:pt>
    <dgm:pt modelId="{73D7E1F4-0201-44A8-962A-4BA2A223B625}" type="parTrans" cxnId="{DCA54CF9-AFCB-4B2B-AF25-6CE8AC855AA2}">
      <dgm:prSet/>
      <dgm:spPr/>
      <dgm:t>
        <a:bodyPr/>
        <a:lstStyle/>
        <a:p>
          <a:endParaRPr lang="en-GB"/>
        </a:p>
      </dgm:t>
    </dgm:pt>
    <dgm:pt modelId="{45337C4B-1241-401E-ACEC-915D76D5F35E}" type="sibTrans" cxnId="{DCA54CF9-AFCB-4B2B-AF25-6CE8AC855AA2}">
      <dgm:prSet/>
      <dgm:spPr/>
      <dgm:t>
        <a:bodyPr/>
        <a:lstStyle/>
        <a:p>
          <a:endParaRPr lang="en-GB"/>
        </a:p>
      </dgm:t>
    </dgm:pt>
    <dgm:pt modelId="{1DB3B0F9-5EE9-4613-BDDB-F5EBB0F7565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0"/>
        </a:p>
        <a:p>
          <a:pPr>
            <a:lnSpc>
              <a:spcPct val="100000"/>
            </a:lnSpc>
          </a:pPr>
          <a:endParaRPr lang="en-US" sz="1100" b="0"/>
        </a:p>
        <a:p>
          <a:pPr>
            <a:lnSpc>
              <a:spcPct val="100000"/>
            </a:lnSpc>
          </a:pPr>
          <a:r>
            <a:rPr lang="en-US" sz="1600" b="0"/>
            <a:t>Maternal vaccination during pregnancy*</a:t>
          </a:r>
          <a:br>
            <a:rPr lang="en-US" sz="1100" b="1"/>
          </a:br>
          <a:br>
            <a:rPr lang="en-US" sz="1100" b="1"/>
          </a:br>
          <a:br>
            <a:rPr lang="en-US" sz="1100" b="1"/>
          </a:br>
          <a:endParaRPr lang="en-US" sz="1100"/>
        </a:p>
      </dgm:t>
    </dgm:pt>
    <dgm:pt modelId="{08C5443C-B20C-41F0-B445-AC0B94336352}" type="parTrans" cxnId="{3F5DAAEC-8347-426E-A999-832E882C0AB1}">
      <dgm:prSet/>
      <dgm:spPr/>
      <dgm:t>
        <a:bodyPr/>
        <a:lstStyle/>
        <a:p>
          <a:endParaRPr lang="en-GB"/>
        </a:p>
      </dgm:t>
    </dgm:pt>
    <dgm:pt modelId="{8252768D-287F-4669-B18A-07ED94FAA648}" type="sibTrans" cxnId="{3F5DAAEC-8347-426E-A999-832E882C0AB1}">
      <dgm:prSet/>
      <dgm:spPr/>
      <dgm:t>
        <a:bodyPr/>
        <a:lstStyle/>
        <a:p>
          <a:endParaRPr lang="en-GB"/>
        </a:p>
      </dgm:t>
    </dgm:pt>
    <dgm:pt modelId="{6F27C20E-E11D-4263-9095-A4011ED0CB3F}" type="pres">
      <dgm:prSet presAssocID="{E41DD74B-B673-4EA2-84D2-AB5A6B2C8CDF}" presName="root" presStyleCnt="0">
        <dgm:presLayoutVars>
          <dgm:dir/>
          <dgm:resizeHandles val="exact"/>
        </dgm:presLayoutVars>
      </dgm:prSet>
      <dgm:spPr/>
    </dgm:pt>
    <dgm:pt modelId="{3FB3EC73-1790-474F-A92C-C1D201F6F3E1}" type="pres">
      <dgm:prSet presAssocID="{37F9D4B3-ABB0-452B-9955-B12F8AD5F6A5}" presName="compNode" presStyleCnt="0"/>
      <dgm:spPr/>
    </dgm:pt>
    <dgm:pt modelId="{BE2B8AD2-A30D-4B4F-B114-4047577606E3}" type="pres">
      <dgm:prSet presAssocID="{37F9D4B3-ABB0-452B-9955-B12F8AD5F6A5}" presName="bgRect" presStyleLbl="bgShp" presStyleIdx="0" presStyleCnt="4" custLinFactNeighborY="124"/>
      <dgm:spPr/>
    </dgm:pt>
    <dgm:pt modelId="{8957CEF7-064D-4D86-95D7-DFD7FE540695}" type="pres">
      <dgm:prSet presAssocID="{37F9D4B3-ABB0-452B-9955-B12F8AD5F6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esten met effen opvulling"/>
        </a:ext>
      </dgm:extLst>
    </dgm:pt>
    <dgm:pt modelId="{EFB433BB-5A41-4FE3-A547-8D8D80DDA9D2}" type="pres">
      <dgm:prSet presAssocID="{37F9D4B3-ABB0-452B-9955-B12F8AD5F6A5}" presName="spaceRect" presStyleCnt="0"/>
      <dgm:spPr/>
    </dgm:pt>
    <dgm:pt modelId="{F0BF8F92-7074-4106-9C93-3EBC039448FC}" type="pres">
      <dgm:prSet presAssocID="{37F9D4B3-ABB0-452B-9955-B12F8AD5F6A5}" presName="parTx" presStyleLbl="revTx" presStyleIdx="0" presStyleCnt="8">
        <dgm:presLayoutVars>
          <dgm:chMax val="0"/>
          <dgm:chPref val="0"/>
        </dgm:presLayoutVars>
      </dgm:prSet>
      <dgm:spPr/>
    </dgm:pt>
    <dgm:pt modelId="{411065C8-DD4C-4565-A9E3-B61464DC12A4}" type="pres">
      <dgm:prSet presAssocID="{37F9D4B3-ABB0-452B-9955-B12F8AD5F6A5}" presName="desTx" presStyleLbl="revTx" presStyleIdx="1" presStyleCnt="8">
        <dgm:presLayoutVars/>
      </dgm:prSet>
      <dgm:spPr/>
    </dgm:pt>
    <dgm:pt modelId="{FA4E0805-012B-4B23-9428-FA46E889736C}" type="pres">
      <dgm:prSet presAssocID="{42896167-D20E-427D-9331-5265D346AB70}" presName="sibTrans" presStyleCnt="0"/>
      <dgm:spPr/>
    </dgm:pt>
    <dgm:pt modelId="{1096A8CF-D653-4227-8BC7-FBB2978EE5BD}" type="pres">
      <dgm:prSet presAssocID="{5FAEA965-157E-4AF0-A634-78B5C803C1DB}" presName="compNode" presStyleCnt="0"/>
      <dgm:spPr/>
    </dgm:pt>
    <dgm:pt modelId="{D9143718-4CFC-404E-957B-D7D3483516E7}" type="pres">
      <dgm:prSet presAssocID="{5FAEA965-157E-4AF0-A634-78B5C803C1DB}" presName="bgRect" presStyleLbl="bgShp" presStyleIdx="1" presStyleCnt="4"/>
      <dgm:spPr/>
    </dgm:pt>
    <dgm:pt modelId="{5C6377E5-4AC0-4E7A-8054-A214443F84DE}" type="pres">
      <dgm:prSet presAssocID="{5FAEA965-157E-4AF0-A634-78B5C803C1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0B53FA32-1223-4657-8D61-C184A71C777F}" type="pres">
      <dgm:prSet presAssocID="{5FAEA965-157E-4AF0-A634-78B5C803C1DB}" presName="spaceRect" presStyleCnt="0"/>
      <dgm:spPr/>
    </dgm:pt>
    <dgm:pt modelId="{6B102A14-32BE-43D3-877B-A21159803DC2}" type="pres">
      <dgm:prSet presAssocID="{5FAEA965-157E-4AF0-A634-78B5C803C1DB}" presName="parTx" presStyleLbl="revTx" presStyleIdx="2" presStyleCnt="8">
        <dgm:presLayoutVars>
          <dgm:chMax val="0"/>
          <dgm:chPref val="0"/>
        </dgm:presLayoutVars>
      </dgm:prSet>
      <dgm:spPr/>
    </dgm:pt>
    <dgm:pt modelId="{CFA729EB-7D93-4E44-AA87-9D6F1FE894AC}" type="pres">
      <dgm:prSet presAssocID="{5FAEA965-157E-4AF0-A634-78B5C803C1DB}" presName="desTx" presStyleLbl="revTx" presStyleIdx="3" presStyleCnt="8">
        <dgm:presLayoutVars/>
      </dgm:prSet>
      <dgm:spPr/>
    </dgm:pt>
    <dgm:pt modelId="{EA390E68-E495-4D7F-BEE9-AAF30F828E1E}" type="pres">
      <dgm:prSet presAssocID="{FC783F4C-EF01-446A-AFDA-6716B3917A87}" presName="sibTrans" presStyleCnt="0"/>
      <dgm:spPr/>
    </dgm:pt>
    <dgm:pt modelId="{493DD81E-DF1F-43BD-B73D-0FD52F237087}" type="pres">
      <dgm:prSet presAssocID="{42D5D96A-6B60-4CC0-803E-D3636D89AE4C}" presName="compNode" presStyleCnt="0"/>
      <dgm:spPr/>
    </dgm:pt>
    <dgm:pt modelId="{8BD72EDB-C06B-4BA5-B06A-32F845837FE0}" type="pres">
      <dgm:prSet presAssocID="{42D5D96A-6B60-4CC0-803E-D3636D89AE4C}" presName="bgRect" presStyleLbl="bgShp" presStyleIdx="2" presStyleCnt="4"/>
      <dgm:spPr/>
    </dgm:pt>
    <dgm:pt modelId="{2B8DFD90-5D68-4429-9ED2-685A59EF23A9}" type="pres">
      <dgm:prSet presAssocID="{42D5D96A-6B60-4CC0-803E-D3636D89AE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munity with solid fill"/>
        </a:ext>
      </dgm:extLst>
    </dgm:pt>
    <dgm:pt modelId="{D4F52E9B-AD2E-4E04-BFF5-BA00565B837F}" type="pres">
      <dgm:prSet presAssocID="{42D5D96A-6B60-4CC0-803E-D3636D89AE4C}" presName="spaceRect" presStyleCnt="0"/>
      <dgm:spPr/>
    </dgm:pt>
    <dgm:pt modelId="{80B727D3-EA41-43A3-919C-737AE8C29C5D}" type="pres">
      <dgm:prSet presAssocID="{42D5D96A-6B60-4CC0-803E-D3636D89AE4C}" presName="parTx" presStyleLbl="revTx" presStyleIdx="4" presStyleCnt="8">
        <dgm:presLayoutVars>
          <dgm:chMax val="0"/>
          <dgm:chPref val="0"/>
        </dgm:presLayoutVars>
      </dgm:prSet>
      <dgm:spPr/>
    </dgm:pt>
    <dgm:pt modelId="{0624D010-81DF-45FF-B125-B07B27162697}" type="pres">
      <dgm:prSet presAssocID="{42D5D96A-6B60-4CC0-803E-D3636D89AE4C}" presName="desTx" presStyleLbl="revTx" presStyleIdx="5" presStyleCnt="8">
        <dgm:presLayoutVars/>
      </dgm:prSet>
      <dgm:spPr/>
    </dgm:pt>
    <dgm:pt modelId="{88208573-CA87-4153-AC88-A30EF18E481C}" type="pres">
      <dgm:prSet presAssocID="{A1ABA866-D16E-4B33-9006-538C649F1979}" presName="sibTrans" presStyleCnt="0"/>
      <dgm:spPr/>
    </dgm:pt>
    <dgm:pt modelId="{3655BAA2-0A36-4C91-94C0-806D53E417C8}" type="pres">
      <dgm:prSet presAssocID="{D947830A-F2E1-4C92-8A4F-3048170BC0D4}" presName="compNode" presStyleCnt="0"/>
      <dgm:spPr/>
    </dgm:pt>
    <dgm:pt modelId="{8B4EFA86-88E2-4DC6-BB3C-58D1294BCF3B}" type="pres">
      <dgm:prSet presAssocID="{D947830A-F2E1-4C92-8A4F-3048170BC0D4}" presName="bgRect" presStyleLbl="bgShp" presStyleIdx="3" presStyleCnt="4"/>
      <dgm:spPr/>
    </dgm:pt>
    <dgm:pt modelId="{119EDE1F-ACCF-4FEC-A995-5792B6B09E9E}" type="pres">
      <dgm:prSet presAssocID="{D947830A-F2E1-4C92-8A4F-3048170BC0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B45431D3-3B12-4212-A9CD-9ADC20A1F8EC}" type="pres">
      <dgm:prSet presAssocID="{D947830A-F2E1-4C92-8A4F-3048170BC0D4}" presName="spaceRect" presStyleCnt="0"/>
      <dgm:spPr/>
    </dgm:pt>
    <dgm:pt modelId="{58CB17F6-6FA3-4FCA-A92E-276C8716791C}" type="pres">
      <dgm:prSet presAssocID="{D947830A-F2E1-4C92-8A4F-3048170BC0D4}" presName="parTx" presStyleLbl="revTx" presStyleIdx="6" presStyleCnt="8">
        <dgm:presLayoutVars>
          <dgm:chMax val="0"/>
          <dgm:chPref val="0"/>
        </dgm:presLayoutVars>
      </dgm:prSet>
      <dgm:spPr/>
    </dgm:pt>
    <dgm:pt modelId="{C04DF2CC-1FC5-47EE-85FF-BED86B89048D}" type="pres">
      <dgm:prSet presAssocID="{D947830A-F2E1-4C92-8A4F-3048170BC0D4}" presName="desTx" presStyleLbl="revTx" presStyleIdx="7" presStyleCnt="8">
        <dgm:presLayoutVars/>
      </dgm:prSet>
      <dgm:spPr/>
    </dgm:pt>
  </dgm:ptLst>
  <dgm:cxnLst>
    <dgm:cxn modelId="{1FEBD308-6EB0-4FD2-8726-08BFE9DB966A}" type="presOf" srcId="{04D6BE66-121D-4501-BC50-BA6EBDE89DC8}" destId="{CFA729EB-7D93-4E44-AA87-9D6F1FE894AC}" srcOrd="0" destOrd="0" presId="urn:microsoft.com/office/officeart/2018/2/layout/IconVerticalSolidList"/>
    <dgm:cxn modelId="{ED4EB714-087F-4D3B-9493-E7D3B3863A80}" type="presOf" srcId="{9FA86ED3-B759-48EA-87CB-FDA641354642}" destId="{0624D010-81DF-45FF-B125-B07B27162697}" srcOrd="0" destOrd="0" presId="urn:microsoft.com/office/officeart/2018/2/layout/IconVerticalSolidList"/>
    <dgm:cxn modelId="{7C892516-CC52-485D-AEAE-BB159196D9FF}" srcId="{E41DD74B-B673-4EA2-84D2-AB5A6B2C8CDF}" destId="{42D5D96A-6B60-4CC0-803E-D3636D89AE4C}" srcOrd="2" destOrd="0" parTransId="{C42A4A6F-0F3D-4FDE-BB22-F98952BC26DB}" sibTransId="{A1ABA866-D16E-4B33-9006-538C649F1979}"/>
    <dgm:cxn modelId="{CF90C317-9FA3-4311-A041-DEE35517C608}" srcId="{5FAEA965-157E-4AF0-A634-78B5C803C1DB}" destId="{04D6BE66-121D-4501-BC50-BA6EBDE89DC8}" srcOrd="0" destOrd="0" parTransId="{323B9312-744F-494A-8753-A1284D9CE951}" sibTransId="{3C1A63B7-812B-4CD1-804C-42B1990BE190}"/>
    <dgm:cxn modelId="{4C83F230-F3DF-4562-B7ED-0817A6D882EE}" type="presOf" srcId="{387FB273-8366-43AF-A108-7B770807C082}" destId="{CFA729EB-7D93-4E44-AA87-9D6F1FE894AC}" srcOrd="0" destOrd="2" presId="urn:microsoft.com/office/officeart/2018/2/layout/IconVerticalSolidList"/>
    <dgm:cxn modelId="{638ED65F-5B44-4D2A-A4C3-EA14645CC128}" srcId="{E41DD74B-B673-4EA2-84D2-AB5A6B2C8CDF}" destId="{37F9D4B3-ABB0-452B-9955-B12F8AD5F6A5}" srcOrd="0" destOrd="0" parTransId="{E098061C-02D0-4F7D-8DDC-6CBA70E4082B}" sibTransId="{42896167-D20E-427D-9331-5265D346AB70}"/>
    <dgm:cxn modelId="{B31F0960-1456-45E3-88EF-D505CEDEBFB5}" type="presOf" srcId="{087C487B-FB86-4D25-BDCD-93B221954192}" destId="{411065C8-DD4C-4565-A9E3-B61464DC12A4}" srcOrd="0" destOrd="1" presId="urn:microsoft.com/office/officeart/2018/2/layout/IconVerticalSolidList"/>
    <dgm:cxn modelId="{83206546-62E6-431D-B709-FCA5A6899326}" type="presOf" srcId="{5FAEA965-157E-4AF0-A634-78B5C803C1DB}" destId="{6B102A14-32BE-43D3-877B-A21159803DC2}" srcOrd="0" destOrd="0" presId="urn:microsoft.com/office/officeart/2018/2/layout/IconVerticalSolidList"/>
    <dgm:cxn modelId="{8B78F849-F9AD-4E3D-95FE-F2896B1ACC8C}" srcId="{37F9D4B3-ABB0-452B-9955-B12F8AD5F6A5}" destId="{087C487B-FB86-4D25-BDCD-93B221954192}" srcOrd="1" destOrd="0" parTransId="{55F00936-ACA7-4739-9596-1628E6B3B4DB}" sibTransId="{A801132D-29CB-48B6-947A-55A2ED8AF953}"/>
    <dgm:cxn modelId="{CEE6794D-0E5E-4A54-8F39-82806DDD17AF}" type="presOf" srcId="{E41DD74B-B673-4EA2-84D2-AB5A6B2C8CDF}" destId="{6F27C20E-E11D-4263-9095-A4011ED0CB3F}" srcOrd="0" destOrd="0" presId="urn:microsoft.com/office/officeart/2018/2/layout/IconVerticalSolidList"/>
    <dgm:cxn modelId="{FA239A6D-1D3D-41F3-A4F5-5FC03861E51F}" type="presOf" srcId="{9CD3486D-0469-4EB5-B753-CB515AC86522}" destId="{411065C8-DD4C-4565-A9E3-B61464DC12A4}" srcOrd="0" destOrd="2" presId="urn:microsoft.com/office/officeart/2018/2/layout/IconVerticalSolidList"/>
    <dgm:cxn modelId="{E8075352-5272-4189-944B-8381EF66D683}" type="presOf" srcId="{0E0B0FB9-94CC-4558-9604-8814594A70A5}" destId="{CFA729EB-7D93-4E44-AA87-9D6F1FE894AC}" srcOrd="0" destOrd="1" presId="urn:microsoft.com/office/officeart/2018/2/layout/IconVerticalSolidList"/>
    <dgm:cxn modelId="{9A765758-DC14-49E8-89C5-30603C818EF0}" type="presOf" srcId="{D947830A-F2E1-4C92-8A4F-3048170BC0D4}" destId="{58CB17F6-6FA3-4FCA-A92E-276C8716791C}" srcOrd="0" destOrd="0" presId="urn:microsoft.com/office/officeart/2018/2/layout/IconVerticalSolidList"/>
    <dgm:cxn modelId="{9E639C78-0FC3-4E4F-A24F-3528839EFE3D}" srcId="{37F9D4B3-ABB0-452B-9955-B12F8AD5F6A5}" destId="{24692767-FB16-4D1F-A50E-E5F78D99AB07}" srcOrd="0" destOrd="0" parTransId="{A6D5F86C-73F8-41C4-98CC-E320B517FAF4}" sibTransId="{A73D02A5-9A77-4C64-A0D5-E82C02A1ECD6}"/>
    <dgm:cxn modelId="{7C8AF27B-425E-45B6-A470-2922AC82563E}" type="presOf" srcId="{24692767-FB16-4D1F-A50E-E5F78D99AB07}" destId="{411065C8-DD4C-4565-A9E3-B61464DC12A4}" srcOrd="0" destOrd="0" presId="urn:microsoft.com/office/officeart/2018/2/layout/IconVerticalSolidList"/>
    <dgm:cxn modelId="{9E8D9F86-ACA1-4D03-809F-9B0E38D255D8}" type="presOf" srcId="{42D5D96A-6B60-4CC0-803E-D3636D89AE4C}" destId="{80B727D3-EA41-43A3-919C-737AE8C29C5D}" srcOrd="0" destOrd="0" presId="urn:microsoft.com/office/officeart/2018/2/layout/IconVerticalSolidList"/>
    <dgm:cxn modelId="{78411995-277A-41B1-90E3-2B765F0C2062}" type="presOf" srcId="{1DB3B0F9-5EE9-4613-BDDB-F5EBB0F7565D}" destId="{C04DF2CC-1FC5-47EE-85FF-BED86B89048D}" srcOrd="0" destOrd="0" presId="urn:microsoft.com/office/officeart/2018/2/layout/IconVerticalSolidList"/>
    <dgm:cxn modelId="{9BEEE396-5BA6-47D7-BADA-0EBB519F322F}" srcId="{5FAEA965-157E-4AF0-A634-78B5C803C1DB}" destId="{0E0B0FB9-94CC-4558-9604-8814594A70A5}" srcOrd="1" destOrd="0" parTransId="{264D630A-FDDB-4F26-8D41-B1A3097D2CAE}" sibTransId="{9AB67D9C-9276-48B7-BC28-D9A766D7760F}"/>
    <dgm:cxn modelId="{9A3DFBA1-85F5-4F78-8FFC-D8EE043C0AE5}" srcId="{42D5D96A-6B60-4CC0-803E-D3636D89AE4C}" destId="{9FA86ED3-B759-48EA-87CB-FDA641354642}" srcOrd="0" destOrd="0" parTransId="{F948B18E-3803-4805-856D-7AC9BE985B6E}" sibTransId="{C457ECFC-0E44-4198-953F-7BCBB148BC84}"/>
    <dgm:cxn modelId="{D92FC7C1-28F9-47F2-9D2D-D3D4C908AB3B}" srcId="{E41DD74B-B673-4EA2-84D2-AB5A6B2C8CDF}" destId="{5FAEA965-157E-4AF0-A634-78B5C803C1DB}" srcOrd="1" destOrd="0" parTransId="{ED58255F-C5EB-4C73-83C4-A693124E3F43}" sibTransId="{FC783F4C-EF01-446A-AFDA-6716B3917A87}"/>
    <dgm:cxn modelId="{6B074ED1-187E-4972-B0CD-15814CD73030}" srcId="{5FAEA965-157E-4AF0-A634-78B5C803C1DB}" destId="{387FB273-8366-43AF-A108-7B770807C082}" srcOrd="2" destOrd="0" parTransId="{70E27DAA-2284-411B-93A9-F2160B51A636}" sibTransId="{C313B742-E851-4FEE-A401-34CF35FAF612}"/>
    <dgm:cxn modelId="{65FB3AE1-CB5C-48C5-91DD-80A01019FFC0}" type="presOf" srcId="{37F9D4B3-ABB0-452B-9955-B12F8AD5F6A5}" destId="{F0BF8F92-7074-4106-9C93-3EBC039448FC}" srcOrd="0" destOrd="0" presId="urn:microsoft.com/office/officeart/2018/2/layout/IconVerticalSolidList"/>
    <dgm:cxn modelId="{289F01E2-4B5D-466A-83E5-BD1A1C2FF3D4}" srcId="{37F9D4B3-ABB0-452B-9955-B12F8AD5F6A5}" destId="{9CD3486D-0469-4EB5-B753-CB515AC86522}" srcOrd="2" destOrd="0" parTransId="{3E71A536-174E-4547-99FC-8DDED6598301}" sibTransId="{25740B50-985F-4386-8319-C1312045443F}"/>
    <dgm:cxn modelId="{3F5DAAEC-8347-426E-A999-832E882C0AB1}" srcId="{D947830A-F2E1-4C92-8A4F-3048170BC0D4}" destId="{1DB3B0F9-5EE9-4613-BDDB-F5EBB0F7565D}" srcOrd="0" destOrd="0" parTransId="{08C5443C-B20C-41F0-B445-AC0B94336352}" sibTransId="{8252768D-287F-4669-B18A-07ED94FAA648}"/>
    <dgm:cxn modelId="{DCA54CF9-AFCB-4B2B-AF25-6CE8AC855AA2}" srcId="{E41DD74B-B673-4EA2-84D2-AB5A6B2C8CDF}" destId="{D947830A-F2E1-4C92-8A4F-3048170BC0D4}" srcOrd="3" destOrd="0" parTransId="{73D7E1F4-0201-44A8-962A-4BA2A223B625}" sibTransId="{45337C4B-1241-401E-ACEC-915D76D5F35E}"/>
    <dgm:cxn modelId="{A9442A34-18A9-4845-8E62-A5620164D162}" type="presParOf" srcId="{6F27C20E-E11D-4263-9095-A4011ED0CB3F}" destId="{3FB3EC73-1790-474F-A92C-C1D201F6F3E1}" srcOrd="0" destOrd="0" presId="urn:microsoft.com/office/officeart/2018/2/layout/IconVerticalSolidList"/>
    <dgm:cxn modelId="{AFD98E71-F8B3-482F-84DB-D55AAF2D6AEA}" type="presParOf" srcId="{3FB3EC73-1790-474F-A92C-C1D201F6F3E1}" destId="{BE2B8AD2-A30D-4B4F-B114-4047577606E3}" srcOrd="0" destOrd="0" presId="urn:microsoft.com/office/officeart/2018/2/layout/IconVerticalSolidList"/>
    <dgm:cxn modelId="{22B8E47F-CC07-4149-8EF6-849443C5CBE1}" type="presParOf" srcId="{3FB3EC73-1790-474F-A92C-C1D201F6F3E1}" destId="{8957CEF7-064D-4D86-95D7-DFD7FE540695}" srcOrd="1" destOrd="0" presId="urn:microsoft.com/office/officeart/2018/2/layout/IconVerticalSolidList"/>
    <dgm:cxn modelId="{425ED1CD-A9A6-4051-9B28-CC5571DFCCCC}" type="presParOf" srcId="{3FB3EC73-1790-474F-A92C-C1D201F6F3E1}" destId="{EFB433BB-5A41-4FE3-A547-8D8D80DDA9D2}" srcOrd="2" destOrd="0" presId="urn:microsoft.com/office/officeart/2018/2/layout/IconVerticalSolidList"/>
    <dgm:cxn modelId="{31C47B22-1C38-47F6-B1AF-90D107BCD73F}" type="presParOf" srcId="{3FB3EC73-1790-474F-A92C-C1D201F6F3E1}" destId="{F0BF8F92-7074-4106-9C93-3EBC039448FC}" srcOrd="3" destOrd="0" presId="urn:microsoft.com/office/officeart/2018/2/layout/IconVerticalSolidList"/>
    <dgm:cxn modelId="{4BACC91C-80DF-41D0-83F5-AE63609D7FC5}" type="presParOf" srcId="{3FB3EC73-1790-474F-A92C-C1D201F6F3E1}" destId="{411065C8-DD4C-4565-A9E3-B61464DC12A4}" srcOrd="4" destOrd="0" presId="urn:microsoft.com/office/officeart/2018/2/layout/IconVerticalSolidList"/>
    <dgm:cxn modelId="{39E2367E-83E9-4B78-A086-51537711A0F9}" type="presParOf" srcId="{6F27C20E-E11D-4263-9095-A4011ED0CB3F}" destId="{FA4E0805-012B-4B23-9428-FA46E889736C}" srcOrd="1" destOrd="0" presId="urn:microsoft.com/office/officeart/2018/2/layout/IconVerticalSolidList"/>
    <dgm:cxn modelId="{8270DD3F-46CF-49B2-8EB4-8CB1AAB5A87D}" type="presParOf" srcId="{6F27C20E-E11D-4263-9095-A4011ED0CB3F}" destId="{1096A8CF-D653-4227-8BC7-FBB2978EE5BD}" srcOrd="2" destOrd="0" presId="urn:microsoft.com/office/officeart/2018/2/layout/IconVerticalSolidList"/>
    <dgm:cxn modelId="{74E6B58B-65A4-4BAE-B813-E0CAC586F0E4}" type="presParOf" srcId="{1096A8CF-D653-4227-8BC7-FBB2978EE5BD}" destId="{D9143718-4CFC-404E-957B-D7D3483516E7}" srcOrd="0" destOrd="0" presId="urn:microsoft.com/office/officeart/2018/2/layout/IconVerticalSolidList"/>
    <dgm:cxn modelId="{F351EDA4-59DE-47BC-B8CC-FBD5ADB29081}" type="presParOf" srcId="{1096A8CF-D653-4227-8BC7-FBB2978EE5BD}" destId="{5C6377E5-4AC0-4E7A-8054-A214443F84DE}" srcOrd="1" destOrd="0" presId="urn:microsoft.com/office/officeart/2018/2/layout/IconVerticalSolidList"/>
    <dgm:cxn modelId="{0D372ECC-D736-4292-8D89-D49BCEE4E15F}" type="presParOf" srcId="{1096A8CF-D653-4227-8BC7-FBB2978EE5BD}" destId="{0B53FA32-1223-4657-8D61-C184A71C777F}" srcOrd="2" destOrd="0" presId="urn:microsoft.com/office/officeart/2018/2/layout/IconVerticalSolidList"/>
    <dgm:cxn modelId="{D8F0A428-3163-46AC-BC53-CCFD3DDFB2DE}" type="presParOf" srcId="{1096A8CF-D653-4227-8BC7-FBB2978EE5BD}" destId="{6B102A14-32BE-43D3-877B-A21159803DC2}" srcOrd="3" destOrd="0" presId="urn:microsoft.com/office/officeart/2018/2/layout/IconVerticalSolidList"/>
    <dgm:cxn modelId="{C47E5DB6-2BC2-4C27-B6A3-6F8875A8BB03}" type="presParOf" srcId="{1096A8CF-D653-4227-8BC7-FBB2978EE5BD}" destId="{CFA729EB-7D93-4E44-AA87-9D6F1FE894AC}" srcOrd="4" destOrd="0" presId="urn:microsoft.com/office/officeart/2018/2/layout/IconVerticalSolidList"/>
    <dgm:cxn modelId="{23030907-BA25-42D1-94C6-884CB05ACF08}" type="presParOf" srcId="{6F27C20E-E11D-4263-9095-A4011ED0CB3F}" destId="{EA390E68-E495-4D7F-BEE9-AAF30F828E1E}" srcOrd="3" destOrd="0" presId="urn:microsoft.com/office/officeart/2018/2/layout/IconVerticalSolidList"/>
    <dgm:cxn modelId="{7602956C-2975-4543-A30B-38DCED7EC570}" type="presParOf" srcId="{6F27C20E-E11D-4263-9095-A4011ED0CB3F}" destId="{493DD81E-DF1F-43BD-B73D-0FD52F237087}" srcOrd="4" destOrd="0" presId="urn:microsoft.com/office/officeart/2018/2/layout/IconVerticalSolidList"/>
    <dgm:cxn modelId="{D5BA274B-6522-4253-8F2F-875D835AF6D3}" type="presParOf" srcId="{493DD81E-DF1F-43BD-B73D-0FD52F237087}" destId="{8BD72EDB-C06B-4BA5-B06A-32F845837FE0}" srcOrd="0" destOrd="0" presId="urn:microsoft.com/office/officeart/2018/2/layout/IconVerticalSolidList"/>
    <dgm:cxn modelId="{991E95B0-A58E-4722-B4F5-9BC542D634A7}" type="presParOf" srcId="{493DD81E-DF1F-43BD-B73D-0FD52F237087}" destId="{2B8DFD90-5D68-4429-9ED2-685A59EF23A9}" srcOrd="1" destOrd="0" presId="urn:microsoft.com/office/officeart/2018/2/layout/IconVerticalSolidList"/>
    <dgm:cxn modelId="{3767082E-2EB0-46A9-99BF-83AF49668367}" type="presParOf" srcId="{493DD81E-DF1F-43BD-B73D-0FD52F237087}" destId="{D4F52E9B-AD2E-4E04-BFF5-BA00565B837F}" srcOrd="2" destOrd="0" presId="urn:microsoft.com/office/officeart/2018/2/layout/IconVerticalSolidList"/>
    <dgm:cxn modelId="{0B55F016-82E5-4149-87A3-DA092C30D7D2}" type="presParOf" srcId="{493DD81E-DF1F-43BD-B73D-0FD52F237087}" destId="{80B727D3-EA41-43A3-919C-737AE8C29C5D}" srcOrd="3" destOrd="0" presId="urn:microsoft.com/office/officeart/2018/2/layout/IconVerticalSolidList"/>
    <dgm:cxn modelId="{9B75786E-002F-4CBE-B88C-35BE8B69BE86}" type="presParOf" srcId="{493DD81E-DF1F-43BD-B73D-0FD52F237087}" destId="{0624D010-81DF-45FF-B125-B07B27162697}" srcOrd="4" destOrd="0" presId="urn:microsoft.com/office/officeart/2018/2/layout/IconVerticalSolidList"/>
    <dgm:cxn modelId="{DE6149EA-4DD5-4E6F-8E8B-B588D86A7298}" type="presParOf" srcId="{6F27C20E-E11D-4263-9095-A4011ED0CB3F}" destId="{88208573-CA87-4153-AC88-A30EF18E481C}" srcOrd="5" destOrd="0" presId="urn:microsoft.com/office/officeart/2018/2/layout/IconVerticalSolidList"/>
    <dgm:cxn modelId="{943BADCA-D3AF-4E92-AC9D-B788B7CD9E36}" type="presParOf" srcId="{6F27C20E-E11D-4263-9095-A4011ED0CB3F}" destId="{3655BAA2-0A36-4C91-94C0-806D53E417C8}" srcOrd="6" destOrd="0" presId="urn:microsoft.com/office/officeart/2018/2/layout/IconVerticalSolidList"/>
    <dgm:cxn modelId="{7E66281D-6DFE-4D6E-8F59-562714DFACA4}" type="presParOf" srcId="{3655BAA2-0A36-4C91-94C0-806D53E417C8}" destId="{8B4EFA86-88E2-4DC6-BB3C-58D1294BCF3B}" srcOrd="0" destOrd="0" presId="urn:microsoft.com/office/officeart/2018/2/layout/IconVerticalSolidList"/>
    <dgm:cxn modelId="{56856F14-1538-4574-ADE2-E08E54AEE9CF}" type="presParOf" srcId="{3655BAA2-0A36-4C91-94C0-806D53E417C8}" destId="{119EDE1F-ACCF-4FEC-A995-5792B6B09E9E}" srcOrd="1" destOrd="0" presId="urn:microsoft.com/office/officeart/2018/2/layout/IconVerticalSolidList"/>
    <dgm:cxn modelId="{6A566DF3-DF29-4FFC-ACA4-DF6189C2F326}" type="presParOf" srcId="{3655BAA2-0A36-4C91-94C0-806D53E417C8}" destId="{B45431D3-3B12-4212-A9CD-9ADC20A1F8EC}" srcOrd="2" destOrd="0" presId="urn:microsoft.com/office/officeart/2018/2/layout/IconVerticalSolidList"/>
    <dgm:cxn modelId="{D9E882EF-796A-4851-A20C-8DB80C4AC55F}" type="presParOf" srcId="{3655BAA2-0A36-4C91-94C0-806D53E417C8}" destId="{58CB17F6-6FA3-4FCA-A92E-276C8716791C}" srcOrd="3" destOrd="0" presId="urn:microsoft.com/office/officeart/2018/2/layout/IconVerticalSolidList"/>
    <dgm:cxn modelId="{581BEACD-051C-495E-BFCD-E467E0213D0C}" type="presParOf" srcId="{3655BAA2-0A36-4C91-94C0-806D53E417C8}" destId="{C04DF2CC-1FC5-47EE-85FF-BED86B89048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C279BD-0780-4B63-991C-0205D5ACBD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DFD0C4-BDDE-4948-94A3-4ADE34558102}">
      <dgm:prSet phldrT="[Text]" custT="1"/>
      <dgm:spPr/>
      <dgm:t>
        <a:bodyPr/>
        <a:lstStyle/>
        <a:p>
          <a:r>
            <a:rPr lang="nl-NL" sz="2400" dirty="0"/>
            <a:t>EMA</a:t>
          </a:r>
          <a:r>
            <a:rPr lang="nl-NL" sz="2400" baseline="0" dirty="0"/>
            <a:t> &amp; FDA </a:t>
          </a:r>
          <a:r>
            <a:rPr lang="nl-NL" sz="2400" baseline="0" dirty="0" err="1"/>
            <a:t>approval</a:t>
          </a:r>
          <a:endParaRPr lang="en-GB" sz="2400" dirty="0"/>
        </a:p>
      </dgm:t>
    </dgm:pt>
    <dgm:pt modelId="{BB83D894-3C34-42A1-9486-E87775D4FB15}" type="parTrans" cxnId="{FBB2BE08-8251-48E0-A167-2449E77E4AA8}">
      <dgm:prSet/>
      <dgm:spPr/>
      <dgm:t>
        <a:bodyPr/>
        <a:lstStyle/>
        <a:p>
          <a:endParaRPr lang="en-GB"/>
        </a:p>
      </dgm:t>
    </dgm:pt>
    <dgm:pt modelId="{4C7718BB-CD35-4B4E-B563-19CF911BDA7E}" type="sibTrans" cxnId="{FBB2BE08-8251-48E0-A167-2449E77E4AA8}">
      <dgm:prSet/>
      <dgm:spPr/>
      <dgm:t>
        <a:bodyPr/>
        <a:lstStyle/>
        <a:p>
          <a:endParaRPr lang="en-GB"/>
        </a:p>
      </dgm:t>
    </dgm:pt>
    <dgm:pt modelId="{946EB508-FDCE-43C2-8003-C9ED2A52A2C2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l-NL" sz="2000" dirty="0" err="1"/>
            <a:t>Earliest</a:t>
          </a:r>
          <a:r>
            <a:rPr lang="nl-NL" sz="2000" dirty="0"/>
            <a:t> </a:t>
          </a:r>
          <a:r>
            <a:rPr lang="nl-NL" sz="2000" dirty="0" err="1"/>
            <a:t>possible</a:t>
          </a:r>
          <a:r>
            <a:rPr lang="nl-NL" sz="2000" dirty="0"/>
            <a:t> SAGE review</a:t>
          </a:r>
          <a:endParaRPr lang="en-GB" sz="2000" dirty="0"/>
        </a:p>
      </dgm:t>
    </dgm:pt>
    <dgm:pt modelId="{036C827E-C534-4F5F-9138-7EE75AE23D23}" type="parTrans" cxnId="{82FB8FD8-3288-4A67-86F5-C96A41936B8E}">
      <dgm:prSet/>
      <dgm:spPr/>
      <dgm:t>
        <a:bodyPr/>
        <a:lstStyle/>
        <a:p>
          <a:endParaRPr lang="en-GB"/>
        </a:p>
      </dgm:t>
    </dgm:pt>
    <dgm:pt modelId="{D080DDD1-8565-4B11-86F6-08302D01DE4C}" type="sibTrans" cxnId="{82FB8FD8-3288-4A67-86F5-C96A41936B8E}">
      <dgm:prSet/>
      <dgm:spPr/>
      <dgm:t>
        <a:bodyPr/>
        <a:lstStyle/>
        <a:p>
          <a:endParaRPr lang="en-GB"/>
        </a:p>
      </dgm:t>
    </dgm:pt>
    <dgm:pt modelId="{2058CED4-85B3-4561-8B3C-4B0B8E2DE14D}">
      <dgm:prSet phldrT="[Text]" custT="1"/>
      <dgm:spPr/>
      <dgm:t>
        <a:bodyPr/>
        <a:lstStyle/>
        <a:p>
          <a:r>
            <a:rPr lang="nl-NL" sz="2400" dirty="0"/>
            <a:t>EMA &amp; FDA </a:t>
          </a:r>
          <a:r>
            <a:rPr lang="nl-NL" sz="2400" dirty="0" err="1"/>
            <a:t>approval</a:t>
          </a:r>
          <a:endParaRPr lang="en-GB" sz="2400" dirty="0"/>
        </a:p>
      </dgm:t>
    </dgm:pt>
    <dgm:pt modelId="{93A95D53-F5F2-4CBB-93D4-714BDC9E377E}" type="parTrans" cxnId="{6CD19F86-FEE8-448B-B4F0-A477492CA43B}">
      <dgm:prSet/>
      <dgm:spPr/>
      <dgm:t>
        <a:bodyPr/>
        <a:lstStyle/>
        <a:p>
          <a:endParaRPr lang="en-GB"/>
        </a:p>
      </dgm:t>
    </dgm:pt>
    <dgm:pt modelId="{EBF948FD-E98E-4D8A-8953-BCD60010661A}" type="sibTrans" cxnId="{6CD19F86-FEE8-448B-B4F0-A477492CA43B}">
      <dgm:prSet/>
      <dgm:spPr/>
      <dgm:t>
        <a:bodyPr/>
        <a:lstStyle/>
        <a:p>
          <a:endParaRPr lang="en-GB"/>
        </a:p>
      </dgm:t>
    </dgm:pt>
    <dgm:pt modelId="{ACD47D0A-D4C5-4268-8884-BE1746AD67F9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l-NL" sz="2000" dirty="0" err="1"/>
            <a:t>Earliest</a:t>
          </a:r>
          <a:r>
            <a:rPr lang="nl-NL" sz="2000" dirty="0"/>
            <a:t> </a:t>
          </a:r>
          <a:r>
            <a:rPr lang="nl-NL" sz="2000" dirty="0" err="1"/>
            <a:t>possible</a:t>
          </a:r>
          <a:r>
            <a:rPr lang="nl-NL" sz="2000" dirty="0"/>
            <a:t> SAGE review </a:t>
          </a:r>
          <a:endParaRPr lang="en-GB" sz="2000" dirty="0"/>
        </a:p>
      </dgm:t>
    </dgm:pt>
    <dgm:pt modelId="{92BCB1AD-599D-474D-98AB-18D3B4014A7C}" type="parTrans" cxnId="{FECD31FA-4141-4FBA-9E44-330892192E89}">
      <dgm:prSet/>
      <dgm:spPr/>
      <dgm:t>
        <a:bodyPr/>
        <a:lstStyle/>
        <a:p>
          <a:endParaRPr lang="en-GB"/>
        </a:p>
      </dgm:t>
    </dgm:pt>
    <dgm:pt modelId="{5AE9EE57-C163-4F26-AEAB-8C6D8DEBD954}" type="sibTrans" cxnId="{FECD31FA-4141-4FBA-9E44-330892192E89}">
      <dgm:prSet/>
      <dgm:spPr/>
      <dgm:t>
        <a:bodyPr/>
        <a:lstStyle/>
        <a:p>
          <a:endParaRPr lang="en-GB"/>
        </a:p>
      </dgm:t>
    </dgm:pt>
    <dgm:pt modelId="{B6102990-72A0-42CE-B432-D1710890977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nl-NL" sz="1800" dirty="0" err="1"/>
            <a:t>Earliest</a:t>
          </a:r>
          <a:r>
            <a:rPr lang="nl-NL" sz="1800" dirty="0"/>
            <a:t> </a:t>
          </a:r>
          <a:r>
            <a:rPr lang="nl-NL" sz="1800" dirty="0" err="1"/>
            <a:t>possible</a:t>
          </a:r>
          <a:r>
            <a:rPr lang="nl-NL" sz="1800" dirty="0"/>
            <a:t> WHO </a:t>
          </a:r>
          <a:r>
            <a:rPr lang="nl-NL" sz="1800" dirty="0" err="1"/>
            <a:t>Prequalification</a:t>
          </a:r>
          <a:endParaRPr lang="en-GB" sz="1800" dirty="0"/>
        </a:p>
      </dgm:t>
    </dgm:pt>
    <dgm:pt modelId="{35030FE2-20AD-4738-A29C-9BB0DB7CFCAE}" type="parTrans" cxnId="{131A9A56-29A8-4768-B23E-4F3C0469603D}">
      <dgm:prSet/>
      <dgm:spPr/>
      <dgm:t>
        <a:bodyPr/>
        <a:lstStyle/>
        <a:p>
          <a:endParaRPr lang="en-GB"/>
        </a:p>
      </dgm:t>
    </dgm:pt>
    <dgm:pt modelId="{B0AA8086-020E-4ACF-A638-11E4308D39AA}" type="sibTrans" cxnId="{131A9A56-29A8-4768-B23E-4F3C0469603D}">
      <dgm:prSet/>
      <dgm:spPr/>
      <dgm:t>
        <a:bodyPr/>
        <a:lstStyle/>
        <a:p>
          <a:endParaRPr lang="en-GB"/>
        </a:p>
      </dgm:t>
    </dgm:pt>
    <dgm:pt modelId="{D87BEA29-C30A-4936-965D-CF0A334F7C43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l-NL" dirty="0"/>
            <a:t> </a:t>
          </a:r>
          <a:r>
            <a:rPr lang="nl-NL" dirty="0" err="1"/>
            <a:t>Uncertain</a:t>
          </a:r>
          <a:r>
            <a:rPr lang="nl-NL" dirty="0"/>
            <a:t> </a:t>
          </a:r>
          <a:r>
            <a:rPr lang="nl-NL" dirty="0" err="1"/>
            <a:t>if</a:t>
          </a:r>
          <a:r>
            <a:rPr lang="nl-NL" dirty="0"/>
            <a:t> </a:t>
          </a:r>
          <a:r>
            <a:rPr lang="nl-NL" dirty="0" err="1"/>
            <a:t>it</a:t>
          </a:r>
          <a:r>
            <a:rPr lang="nl-NL" dirty="0"/>
            <a:t> </a:t>
          </a:r>
          <a:r>
            <a:rPr lang="nl-NL" dirty="0" err="1"/>
            <a:t>will</a:t>
          </a:r>
          <a:r>
            <a:rPr lang="nl-NL" dirty="0"/>
            <a:t> </a:t>
          </a:r>
          <a:r>
            <a:rPr lang="nl-NL" dirty="0" err="1"/>
            <a:t>be</a:t>
          </a:r>
          <a:r>
            <a:rPr lang="nl-NL" dirty="0"/>
            <a:t> </a:t>
          </a:r>
          <a:r>
            <a:rPr lang="nl-NL" dirty="0" err="1"/>
            <a:t>submitted</a:t>
          </a:r>
          <a:r>
            <a:rPr lang="nl-NL" dirty="0"/>
            <a:t> WHO </a:t>
          </a:r>
          <a:r>
            <a:rPr lang="nl-NL" dirty="0" err="1"/>
            <a:t>Prequalification</a:t>
          </a:r>
          <a:endParaRPr lang="en-GB" dirty="0"/>
        </a:p>
      </dgm:t>
    </dgm:pt>
    <dgm:pt modelId="{FEE32E5D-5231-4985-8818-C52EC7C153C7}" type="parTrans" cxnId="{6BDCC8B1-CFFA-4D92-B986-A22C508DE34F}">
      <dgm:prSet/>
      <dgm:spPr/>
      <dgm:t>
        <a:bodyPr/>
        <a:lstStyle/>
        <a:p>
          <a:endParaRPr lang="en-GB"/>
        </a:p>
      </dgm:t>
    </dgm:pt>
    <dgm:pt modelId="{03B2EBA2-088F-4C2A-8701-01E505D4FB73}" type="sibTrans" cxnId="{6BDCC8B1-CFFA-4D92-B986-A22C508DE34F}">
      <dgm:prSet/>
      <dgm:spPr/>
      <dgm:t>
        <a:bodyPr/>
        <a:lstStyle/>
        <a:p>
          <a:endParaRPr lang="en-GB"/>
        </a:p>
      </dgm:t>
    </dgm:pt>
    <dgm:pt modelId="{6C778478-CD9A-44E9-82FB-7874C5ED997B}" type="pres">
      <dgm:prSet presAssocID="{ECC279BD-0780-4B63-991C-0205D5ACBD5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4C264CD-0A0F-4DE1-9B68-CF414A5B718D}" type="pres">
      <dgm:prSet presAssocID="{9BDFD0C4-BDDE-4948-94A3-4ADE34558102}" presName="horFlow" presStyleCnt="0"/>
      <dgm:spPr/>
    </dgm:pt>
    <dgm:pt modelId="{0423EF56-24A8-4C87-B0EE-01EE341B963C}" type="pres">
      <dgm:prSet presAssocID="{9BDFD0C4-BDDE-4948-94A3-4ADE34558102}" presName="bigChev" presStyleLbl="node1" presStyleIdx="0" presStyleCnt="2" custLinFactNeighborX="8075" custLinFactNeighborY="-45152"/>
      <dgm:spPr/>
    </dgm:pt>
    <dgm:pt modelId="{74BC30E2-8BBE-4022-A9ED-5D23402940AD}" type="pres">
      <dgm:prSet presAssocID="{036C827E-C534-4F5F-9138-7EE75AE23D23}" presName="parTrans" presStyleCnt="0"/>
      <dgm:spPr/>
    </dgm:pt>
    <dgm:pt modelId="{3B165430-BA1D-4C32-BFDF-4D4D95928657}" type="pres">
      <dgm:prSet presAssocID="{946EB508-FDCE-43C2-8003-C9ED2A52A2C2}" presName="node" presStyleLbl="alignAccFollowNode1" presStyleIdx="0" presStyleCnt="4" custLinFactNeighborX="9035" custLinFactNeighborY="-54400">
        <dgm:presLayoutVars>
          <dgm:bulletEnabled val="1"/>
        </dgm:presLayoutVars>
      </dgm:prSet>
      <dgm:spPr/>
    </dgm:pt>
    <dgm:pt modelId="{60ED2D31-4CBA-4351-8012-E624355F1AC0}" type="pres">
      <dgm:prSet presAssocID="{D080DDD1-8565-4B11-86F6-08302D01DE4C}" presName="sibTrans" presStyleCnt="0"/>
      <dgm:spPr/>
    </dgm:pt>
    <dgm:pt modelId="{0257BD7F-92CB-4098-AD13-5A7792DCF74D}" type="pres">
      <dgm:prSet presAssocID="{D87BEA29-C30A-4936-965D-CF0A334F7C43}" presName="node" presStyleLbl="alignAccFollowNode1" presStyleIdx="1" presStyleCnt="4" custLinFactNeighborX="9035" custLinFactNeighborY="-54400">
        <dgm:presLayoutVars>
          <dgm:bulletEnabled val="1"/>
        </dgm:presLayoutVars>
      </dgm:prSet>
      <dgm:spPr/>
    </dgm:pt>
    <dgm:pt modelId="{E83145BE-071B-4386-9792-3EC2319BF2C8}" type="pres">
      <dgm:prSet presAssocID="{9BDFD0C4-BDDE-4948-94A3-4ADE34558102}" presName="vSp" presStyleCnt="0"/>
      <dgm:spPr/>
    </dgm:pt>
    <dgm:pt modelId="{92B7CC8C-28B2-4C13-BA0A-DD10E3F8737F}" type="pres">
      <dgm:prSet presAssocID="{2058CED4-85B3-4561-8B3C-4B0B8E2DE14D}" presName="horFlow" presStyleCnt="0"/>
      <dgm:spPr/>
    </dgm:pt>
    <dgm:pt modelId="{0AB40C26-276A-4951-A7D2-08806BED9E79}" type="pres">
      <dgm:prSet presAssocID="{2058CED4-85B3-4561-8B3C-4B0B8E2DE14D}" presName="bigChev" presStyleLbl="node1" presStyleIdx="1" presStyleCnt="2" custLinFactNeighborX="-498" custLinFactNeighborY="45888"/>
      <dgm:spPr/>
    </dgm:pt>
    <dgm:pt modelId="{02DAC918-BCAC-422B-BD4A-E0231CE11096}" type="pres">
      <dgm:prSet presAssocID="{92BCB1AD-599D-474D-98AB-18D3B4014A7C}" presName="parTrans" presStyleCnt="0"/>
      <dgm:spPr/>
    </dgm:pt>
    <dgm:pt modelId="{98DEAECC-25B2-4270-90A1-871950390D5F}" type="pres">
      <dgm:prSet presAssocID="{ACD47D0A-D4C5-4268-8884-BE1746AD67F9}" presName="node" presStyleLbl="alignAccFollowNode1" presStyleIdx="2" presStyleCnt="4" custLinFactNeighborX="-557" custLinFactNeighborY="55286">
        <dgm:presLayoutVars>
          <dgm:bulletEnabled val="1"/>
        </dgm:presLayoutVars>
      </dgm:prSet>
      <dgm:spPr/>
    </dgm:pt>
    <dgm:pt modelId="{F831DF12-D2CE-40A4-BCD7-924140622B6F}" type="pres">
      <dgm:prSet presAssocID="{5AE9EE57-C163-4F26-AEAB-8C6D8DEBD954}" presName="sibTrans" presStyleCnt="0"/>
      <dgm:spPr/>
    </dgm:pt>
    <dgm:pt modelId="{F77F008E-3DD0-4AB1-88DF-137B22F1BC38}" type="pres">
      <dgm:prSet presAssocID="{B6102990-72A0-42CE-B432-D17108909771}" presName="node" presStyleLbl="alignAccFollowNode1" presStyleIdx="3" presStyleCnt="4" custLinFactNeighborX="-5784" custLinFactNeighborY="55286">
        <dgm:presLayoutVars>
          <dgm:bulletEnabled val="1"/>
        </dgm:presLayoutVars>
      </dgm:prSet>
      <dgm:spPr/>
    </dgm:pt>
  </dgm:ptLst>
  <dgm:cxnLst>
    <dgm:cxn modelId="{FBB2BE08-8251-48E0-A167-2449E77E4AA8}" srcId="{ECC279BD-0780-4B63-991C-0205D5ACBD5C}" destId="{9BDFD0C4-BDDE-4948-94A3-4ADE34558102}" srcOrd="0" destOrd="0" parTransId="{BB83D894-3C34-42A1-9486-E87775D4FB15}" sibTransId="{4C7718BB-CD35-4B4E-B563-19CF911BDA7E}"/>
    <dgm:cxn modelId="{5F860A66-CDCF-41A5-8E37-00DA31B6AA2A}" type="presOf" srcId="{946EB508-FDCE-43C2-8003-C9ED2A52A2C2}" destId="{3B165430-BA1D-4C32-BFDF-4D4D95928657}" srcOrd="0" destOrd="0" presId="urn:microsoft.com/office/officeart/2005/8/layout/lProcess3"/>
    <dgm:cxn modelId="{131A9A56-29A8-4768-B23E-4F3C0469603D}" srcId="{2058CED4-85B3-4561-8B3C-4B0B8E2DE14D}" destId="{B6102990-72A0-42CE-B432-D17108909771}" srcOrd="1" destOrd="0" parTransId="{35030FE2-20AD-4738-A29C-9BB0DB7CFCAE}" sibTransId="{B0AA8086-020E-4ACF-A638-11E4308D39AA}"/>
    <dgm:cxn modelId="{81320459-96AF-4E3D-9EA9-0F8062056BB3}" type="presOf" srcId="{B6102990-72A0-42CE-B432-D17108909771}" destId="{F77F008E-3DD0-4AB1-88DF-137B22F1BC38}" srcOrd="0" destOrd="0" presId="urn:microsoft.com/office/officeart/2005/8/layout/lProcess3"/>
    <dgm:cxn modelId="{6CD19F86-FEE8-448B-B4F0-A477492CA43B}" srcId="{ECC279BD-0780-4B63-991C-0205D5ACBD5C}" destId="{2058CED4-85B3-4561-8B3C-4B0B8E2DE14D}" srcOrd="1" destOrd="0" parTransId="{93A95D53-F5F2-4CBB-93D4-714BDC9E377E}" sibTransId="{EBF948FD-E98E-4D8A-8953-BCD60010661A}"/>
    <dgm:cxn modelId="{D1534194-F6F2-429C-8414-521BEEFC3E7D}" type="presOf" srcId="{ACD47D0A-D4C5-4268-8884-BE1746AD67F9}" destId="{98DEAECC-25B2-4270-90A1-871950390D5F}" srcOrd="0" destOrd="0" presId="urn:microsoft.com/office/officeart/2005/8/layout/lProcess3"/>
    <dgm:cxn modelId="{82D8FF9B-6E59-45B7-990A-0E8FFC1ABBC9}" type="presOf" srcId="{D87BEA29-C30A-4936-965D-CF0A334F7C43}" destId="{0257BD7F-92CB-4098-AD13-5A7792DCF74D}" srcOrd="0" destOrd="0" presId="urn:microsoft.com/office/officeart/2005/8/layout/lProcess3"/>
    <dgm:cxn modelId="{860B49A0-3787-4CF4-B6D7-EFB0B75BBF10}" type="presOf" srcId="{9BDFD0C4-BDDE-4948-94A3-4ADE34558102}" destId="{0423EF56-24A8-4C87-B0EE-01EE341B963C}" srcOrd="0" destOrd="0" presId="urn:microsoft.com/office/officeart/2005/8/layout/lProcess3"/>
    <dgm:cxn modelId="{6BDCC8B1-CFFA-4D92-B986-A22C508DE34F}" srcId="{9BDFD0C4-BDDE-4948-94A3-4ADE34558102}" destId="{D87BEA29-C30A-4936-965D-CF0A334F7C43}" srcOrd="1" destOrd="0" parTransId="{FEE32E5D-5231-4985-8818-C52EC7C153C7}" sibTransId="{03B2EBA2-088F-4C2A-8701-01E505D4FB73}"/>
    <dgm:cxn modelId="{82FB8FD8-3288-4A67-86F5-C96A41936B8E}" srcId="{9BDFD0C4-BDDE-4948-94A3-4ADE34558102}" destId="{946EB508-FDCE-43C2-8003-C9ED2A52A2C2}" srcOrd="0" destOrd="0" parTransId="{036C827E-C534-4F5F-9138-7EE75AE23D23}" sibTransId="{D080DDD1-8565-4B11-86F6-08302D01DE4C}"/>
    <dgm:cxn modelId="{0DF0A6E1-471B-4682-9B36-E91A69DA3F8F}" type="presOf" srcId="{2058CED4-85B3-4561-8B3C-4B0B8E2DE14D}" destId="{0AB40C26-276A-4951-A7D2-08806BED9E79}" srcOrd="0" destOrd="0" presId="urn:microsoft.com/office/officeart/2005/8/layout/lProcess3"/>
    <dgm:cxn modelId="{FECD31FA-4141-4FBA-9E44-330892192E89}" srcId="{2058CED4-85B3-4561-8B3C-4B0B8E2DE14D}" destId="{ACD47D0A-D4C5-4268-8884-BE1746AD67F9}" srcOrd="0" destOrd="0" parTransId="{92BCB1AD-599D-474D-98AB-18D3B4014A7C}" sibTransId="{5AE9EE57-C163-4F26-AEAB-8C6D8DEBD954}"/>
    <dgm:cxn modelId="{E199F1FE-9069-4A36-8D9C-B462B2A82EE8}" type="presOf" srcId="{ECC279BD-0780-4B63-991C-0205D5ACBD5C}" destId="{6C778478-CD9A-44E9-82FB-7874C5ED997B}" srcOrd="0" destOrd="0" presId="urn:microsoft.com/office/officeart/2005/8/layout/lProcess3"/>
    <dgm:cxn modelId="{17DBDE76-A117-4517-AB80-29DAF6A1A69A}" type="presParOf" srcId="{6C778478-CD9A-44E9-82FB-7874C5ED997B}" destId="{14C264CD-0A0F-4DE1-9B68-CF414A5B718D}" srcOrd="0" destOrd="0" presId="urn:microsoft.com/office/officeart/2005/8/layout/lProcess3"/>
    <dgm:cxn modelId="{7DAA408D-A52E-47B3-AED7-C0FDF42633FF}" type="presParOf" srcId="{14C264CD-0A0F-4DE1-9B68-CF414A5B718D}" destId="{0423EF56-24A8-4C87-B0EE-01EE341B963C}" srcOrd="0" destOrd="0" presId="urn:microsoft.com/office/officeart/2005/8/layout/lProcess3"/>
    <dgm:cxn modelId="{5D12C78B-BC00-419A-887B-DC12FE93CE35}" type="presParOf" srcId="{14C264CD-0A0F-4DE1-9B68-CF414A5B718D}" destId="{74BC30E2-8BBE-4022-A9ED-5D23402940AD}" srcOrd="1" destOrd="0" presId="urn:microsoft.com/office/officeart/2005/8/layout/lProcess3"/>
    <dgm:cxn modelId="{C2656679-EB7A-4B3D-8A99-C239BE7476DF}" type="presParOf" srcId="{14C264CD-0A0F-4DE1-9B68-CF414A5B718D}" destId="{3B165430-BA1D-4C32-BFDF-4D4D95928657}" srcOrd="2" destOrd="0" presId="urn:microsoft.com/office/officeart/2005/8/layout/lProcess3"/>
    <dgm:cxn modelId="{B5C644DD-34CF-4B65-BA44-018EF88C81CD}" type="presParOf" srcId="{14C264CD-0A0F-4DE1-9B68-CF414A5B718D}" destId="{60ED2D31-4CBA-4351-8012-E624355F1AC0}" srcOrd="3" destOrd="0" presId="urn:microsoft.com/office/officeart/2005/8/layout/lProcess3"/>
    <dgm:cxn modelId="{CBC559C8-85A2-4265-9870-FDB7E66DE7F2}" type="presParOf" srcId="{14C264CD-0A0F-4DE1-9B68-CF414A5B718D}" destId="{0257BD7F-92CB-4098-AD13-5A7792DCF74D}" srcOrd="4" destOrd="0" presId="urn:microsoft.com/office/officeart/2005/8/layout/lProcess3"/>
    <dgm:cxn modelId="{91538B1F-E895-4450-A44F-E9ED40CEDCA5}" type="presParOf" srcId="{6C778478-CD9A-44E9-82FB-7874C5ED997B}" destId="{E83145BE-071B-4386-9792-3EC2319BF2C8}" srcOrd="1" destOrd="0" presId="urn:microsoft.com/office/officeart/2005/8/layout/lProcess3"/>
    <dgm:cxn modelId="{2D5DA6B6-92E9-4171-B891-9ECBF6BC5EAE}" type="presParOf" srcId="{6C778478-CD9A-44E9-82FB-7874C5ED997B}" destId="{92B7CC8C-28B2-4C13-BA0A-DD10E3F8737F}" srcOrd="2" destOrd="0" presId="urn:microsoft.com/office/officeart/2005/8/layout/lProcess3"/>
    <dgm:cxn modelId="{37E2EBE8-DDD3-441B-BF6B-2C39DC7EFA9A}" type="presParOf" srcId="{92B7CC8C-28B2-4C13-BA0A-DD10E3F8737F}" destId="{0AB40C26-276A-4951-A7D2-08806BED9E79}" srcOrd="0" destOrd="0" presId="urn:microsoft.com/office/officeart/2005/8/layout/lProcess3"/>
    <dgm:cxn modelId="{E312E27D-DF4F-4615-BBED-341BC35778AF}" type="presParOf" srcId="{92B7CC8C-28B2-4C13-BA0A-DD10E3F8737F}" destId="{02DAC918-BCAC-422B-BD4A-E0231CE11096}" srcOrd="1" destOrd="0" presId="urn:microsoft.com/office/officeart/2005/8/layout/lProcess3"/>
    <dgm:cxn modelId="{097AC243-874F-499F-A989-6D940E8D73C5}" type="presParOf" srcId="{92B7CC8C-28B2-4C13-BA0A-DD10E3F8737F}" destId="{98DEAECC-25B2-4270-90A1-871950390D5F}" srcOrd="2" destOrd="0" presId="urn:microsoft.com/office/officeart/2005/8/layout/lProcess3"/>
    <dgm:cxn modelId="{2FD88B56-344D-4F9C-AA91-C87C5727DEBF}" type="presParOf" srcId="{92B7CC8C-28B2-4C13-BA0A-DD10E3F8737F}" destId="{F831DF12-D2CE-40A4-BCD7-924140622B6F}" srcOrd="3" destOrd="0" presId="urn:microsoft.com/office/officeart/2005/8/layout/lProcess3"/>
    <dgm:cxn modelId="{16731F57-B8F8-4243-8A1D-95D3E925EA6B}" type="presParOf" srcId="{92B7CC8C-28B2-4C13-BA0A-DD10E3F8737F}" destId="{F77F008E-3DD0-4AB1-88DF-137B22F1BC3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2E1D9-EF81-43A2-97BB-4F4F2B70E1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39D41A7-3510-43B9-9218-7467D79ECCED}">
      <dgm:prSet phldrT="[Text]" custT="1"/>
      <dgm:spPr/>
      <dgm:t>
        <a:bodyPr/>
        <a:lstStyle/>
        <a:p>
          <a:pPr algn="l"/>
          <a:r>
            <a:rPr lang="nl-NL" sz="2200" b="1" dirty="0"/>
            <a:t>WHO </a:t>
          </a:r>
          <a:r>
            <a:rPr lang="nl-NL" sz="2200" b="1" dirty="0" err="1"/>
            <a:t>prequalification</a:t>
          </a:r>
          <a:endParaRPr lang="nl-NL" sz="2200" b="1" dirty="0"/>
        </a:p>
        <a:p>
          <a:pPr algn="l"/>
          <a:r>
            <a:rPr lang="en-GB" sz="2000" i="1" dirty="0">
              <a:solidFill>
                <a:schemeClr val="tx2"/>
              </a:solidFill>
            </a:rPr>
            <a:t>Increases availability of quality assured-medicines</a:t>
          </a:r>
        </a:p>
      </dgm:t>
    </dgm:pt>
    <dgm:pt modelId="{9418187A-D085-4D5C-A337-51627D3E2918}" type="parTrans" cxnId="{D2CA493D-349D-4D65-9851-FEB4D501E32E}">
      <dgm:prSet/>
      <dgm:spPr/>
      <dgm:t>
        <a:bodyPr/>
        <a:lstStyle/>
        <a:p>
          <a:endParaRPr lang="en-GB"/>
        </a:p>
      </dgm:t>
    </dgm:pt>
    <dgm:pt modelId="{C25016F1-40D6-48AF-97A3-378C3525CA83}" type="sibTrans" cxnId="{D2CA493D-349D-4D65-9851-FEB4D501E32E}">
      <dgm:prSet/>
      <dgm:spPr/>
      <dgm:t>
        <a:bodyPr/>
        <a:lstStyle/>
        <a:p>
          <a:endParaRPr lang="en-GB"/>
        </a:p>
      </dgm:t>
    </dgm:pt>
    <dgm:pt modelId="{3D976E26-77FA-4067-9B69-3DDF0A5F0986}">
      <dgm:prSet phldrT="[Text]" custT="1"/>
      <dgm:spPr/>
      <dgm:t>
        <a:bodyPr/>
        <a:lstStyle/>
        <a:p>
          <a:r>
            <a:rPr lang="nl-NL" sz="2200" b="1" dirty="0" err="1"/>
            <a:t>Evidence</a:t>
          </a:r>
          <a:r>
            <a:rPr lang="nl-NL" sz="2200" b="1" dirty="0"/>
            <a:t> </a:t>
          </a:r>
          <a:r>
            <a:rPr lang="nl-NL" sz="2200" b="1" dirty="0" err="1"/>
            <a:t>based</a:t>
          </a:r>
          <a:r>
            <a:rPr lang="nl-NL" sz="2200" b="1" dirty="0"/>
            <a:t> </a:t>
          </a:r>
          <a:r>
            <a:rPr lang="nl-NL" sz="2200" b="1" dirty="0" err="1"/>
            <a:t>decision</a:t>
          </a:r>
          <a:r>
            <a:rPr lang="nl-NL" sz="2200" b="1" dirty="0"/>
            <a:t> </a:t>
          </a:r>
          <a:r>
            <a:rPr lang="nl-NL" sz="2200" b="1" dirty="0" err="1"/>
            <a:t>to</a:t>
          </a:r>
          <a:r>
            <a:rPr lang="nl-NL" sz="2200" b="1" dirty="0"/>
            <a:t> </a:t>
          </a:r>
          <a:r>
            <a:rPr lang="nl-NL" sz="2200" b="1" dirty="0" err="1"/>
            <a:t>prioritize</a:t>
          </a:r>
          <a:r>
            <a:rPr lang="nl-NL" sz="2200" b="1" dirty="0"/>
            <a:t> RSV prevention</a:t>
          </a:r>
        </a:p>
        <a:p>
          <a:r>
            <a:rPr lang="en-GB" sz="2000" i="1" dirty="0">
              <a:solidFill>
                <a:schemeClr val="tx2"/>
              </a:solidFill>
            </a:rPr>
            <a:t>Requires health-economic evidence, raised awareness and supportive policy and finance.</a:t>
          </a:r>
        </a:p>
      </dgm:t>
    </dgm:pt>
    <dgm:pt modelId="{FB324D24-61E9-4AF8-AFF6-6AD42222FB78}" type="parTrans" cxnId="{4DF198F4-D13A-4E50-812E-3018691A8DBB}">
      <dgm:prSet/>
      <dgm:spPr/>
      <dgm:t>
        <a:bodyPr/>
        <a:lstStyle/>
        <a:p>
          <a:endParaRPr lang="en-GB"/>
        </a:p>
      </dgm:t>
    </dgm:pt>
    <dgm:pt modelId="{1EDC7129-8C94-4D3D-909D-9FAEB2C9F683}" type="sibTrans" cxnId="{4DF198F4-D13A-4E50-812E-3018691A8DBB}">
      <dgm:prSet/>
      <dgm:spPr/>
      <dgm:t>
        <a:bodyPr/>
        <a:lstStyle/>
        <a:p>
          <a:endParaRPr lang="en-GB"/>
        </a:p>
      </dgm:t>
    </dgm:pt>
    <dgm:pt modelId="{9209B5A7-F7DC-4FF4-958E-CB85672132E5}">
      <dgm:prSet phldrT="[Text]" custT="1"/>
      <dgm:spPr/>
      <dgm:t>
        <a:bodyPr/>
        <a:lstStyle/>
        <a:p>
          <a:r>
            <a:rPr lang="nl-NL" sz="2200" b="1" dirty="0" err="1"/>
            <a:t>Efficient</a:t>
          </a:r>
          <a:r>
            <a:rPr lang="nl-NL" sz="2200" b="1" dirty="0"/>
            <a:t> and </a:t>
          </a:r>
          <a:r>
            <a:rPr lang="nl-NL" sz="2200" b="1" dirty="0" err="1"/>
            <a:t>equitable</a:t>
          </a:r>
          <a:r>
            <a:rPr lang="nl-NL" sz="2200" b="1" dirty="0"/>
            <a:t> vaccine delivery</a:t>
          </a:r>
        </a:p>
        <a:p>
          <a:r>
            <a:rPr lang="en-GB" sz="2000" b="0" i="1" dirty="0">
              <a:solidFill>
                <a:schemeClr val="tx2"/>
              </a:solidFill>
            </a:rPr>
            <a:t>Requires preparations at Antenatal care and Expanded program of immunization logistics and operational capacity   </a:t>
          </a:r>
          <a:r>
            <a:rPr lang="en-GB" sz="2200" b="0" i="1" dirty="0">
              <a:solidFill>
                <a:schemeClr val="tx2"/>
              </a:solidFill>
            </a:rPr>
            <a:t> </a:t>
          </a:r>
        </a:p>
      </dgm:t>
    </dgm:pt>
    <dgm:pt modelId="{635867E0-FDDB-4DCE-B2BD-6C228110629D}" type="parTrans" cxnId="{A30625C2-9F62-4499-B4D5-FBFDC6C04C2C}">
      <dgm:prSet/>
      <dgm:spPr/>
      <dgm:t>
        <a:bodyPr/>
        <a:lstStyle/>
        <a:p>
          <a:endParaRPr lang="en-GB"/>
        </a:p>
      </dgm:t>
    </dgm:pt>
    <dgm:pt modelId="{5DB89802-06D9-4EEB-98D8-F08A85E21F53}" type="sibTrans" cxnId="{A30625C2-9F62-4499-B4D5-FBFDC6C04C2C}">
      <dgm:prSet/>
      <dgm:spPr/>
      <dgm:t>
        <a:bodyPr/>
        <a:lstStyle/>
        <a:p>
          <a:endParaRPr lang="en-GB"/>
        </a:p>
      </dgm:t>
    </dgm:pt>
    <dgm:pt modelId="{79B5EAA2-E8BC-435C-83C6-64617B4114DD}" type="pres">
      <dgm:prSet presAssocID="{CBF2E1D9-EF81-43A2-97BB-4F4F2B70E161}" presName="arrowDiagram" presStyleCnt="0">
        <dgm:presLayoutVars>
          <dgm:chMax val="5"/>
          <dgm:dir/>
          <dgm:resizeHandles val="exact"/>
        </dgm:presLayoutVars>
      </dgm:prSet>
      <dgm:spPr/>
    </dgm:pt>
    <dgm:pt modelId="{21288E34-F0D2-4316-B3A8-E344827BE323}" type="pres">
      <dgm:prSet presAssocID="{CBF2E1D9-EF81-43A2-97BB-4F4F2B70E161}" presName="arrow" presStyleLbl="bgShp" presStyleIdx="0" presStyleCnt="1" custLinFactNeighborX="791"/>
      <dgm:spPr/>
    </dgm:pt>
    <dgm:pt modelId="{234D720D-1440-429B-A825-2C80C195D73A}" type="pres">
      <dgm:prSet presAssocID="{CBF2E1D9-EF81-43A2-97BB-4F4F2B70E161}" presName="arrowDiagram3" presStyleCnt="0"/>
      <dgm:spPr/>
    </dgm:pt>
    <dgm:pt modelId="{63A1ABDB-073C-443C-A73C-F892349C57FC}" type="pres">
      <dgm:prSet presAssocID="{039D41A7-3510-43B9-9218-7467D79ECCED}" presName="bullet3a" presStyleLbl="node1" presStyleIdx="0" presStyleCnt="3"/>
      <dgm:spPr/>
    </dgm:pt>
    <dgm:pt modelId="{746DF128-E9CF-4C75-8DBC-D389C07CF817}" type="pres">
      <dgm:prSet presAssocID="{039D41A7-3510-43B9-9218-7467D79ECCED}" presName="textBox3a" presStyleLbl="revTx" presStyleIdx="0" presStyleCnt="3" custScaleX="143528" custLinFactNeighborX="-41416" custLinFactNeighborY="7882">
        <dgm:presLayoutVars>
          <dgm:bulletEnabled val="1"/>
        </dgm:presLayoutVars>
      </dgm:prSet>
      <dgm:spPr/>
    </dgm:pt>
    <dgm:pt modelId="{BAA20D3C-DA9C-4762-830B-65243A574177}" type="pres">
      <dgm:prSet presAssocID="{3D976E26-77FA-4067-9B69-3DDF0A5F0986}" presName="bullet3b" presStyleLbl="node1" presStyleIdx="1" presStyleCnt="3"/>
      <dgm:spPr/>
    </dgm:pt>
    <dgm:pt modelId="{B5A88AEC-C017-421D-8372-484D20884A2C}" type="pres">
      <dgm:prSet presAssocID="{3D976E26-77FA-4067-9B69-3DDF0A5F0986}" presName="textBox3b" presStyleLbl="revTx" presStyleIdx="1" presStyleCnt="3" custScaleX="205597" custLinFactNeighborX="-79267" custLinFactNeighborY="-71260">
        <dgm:presLayoutVars>
          <dgm:bulletEnabled val="1"/>
        </dgm:presLayoutVars>
      </dgm:prSet>
      <dgm:spPr/>
    </dgm:pt>
    <dgm:pt modelId="{90051FBA-A3CE-4084-A00C-0E3C350F9176}" type="pres">
      <dgm:prSet presAssocID="{9209B5A7-F7DC-4FF4-958E-CB85672132E5}" presName="bullet3c" presStyleLbl="node1" presStyleIdx="2" presStyleCnt="3"/>
      <dgm:spPr/>
    </dgm:pt>
    <dgm:pt modelId="{BDB19F34-E6E1-428A-AD15-F4418C3B7FAD}" type="pres">
      <dgm:prSet presAssocID="{9209B5A7-F7DC-4FF4-958E-CB85672132E5}" presName="textBox3c" presStyleLbl="revTx" presStyleIdx="2" presStyleCnt="3" custScaleX="184659" custScaleY="78366" custLinFactNeighborX="20112" custLinFactNeighborY="-728">
        <dgm:presLayoutVars>
          <dgm:bulletEnabled val="1"/>
        </dgm:presLayoutVars>
      </dgm:prSet>
      <dgm:spPr/>
    </dgm:pt>
  </dgm:ptLst>
  <dgm:cxnLst>
    <dgm:cxn modelId="{F1020928-5583-484D-9AD4-3A4130B2FBE4}" type="presOf" srcId="{039D41A7-3510-43B9-9218-7467D79ECCED}" destId="{746DF128-E9CF-4C75-8DBC-D389C07CF817}" srcOrd="0" destOrd="0" presId="urn:microsoft.com/office/officeart/2005/8/layout/arrow2"/>
    <dgm:cxn modelId="{D2CA493D-349D-4D65-9851-FEB4D501E32E}" srcId="{CBF2E1D9-EF81-43A2-97BB-4F4F2B70E161}" destId="{039D41A7-3510-43B9-9218-7467D79ECCED}" srcOrd="0" destOrd="0" parTransId="{9418187A-D085-4D5C-A337-51627D3E2918}" sibTransId="{C25016F1-40D6-48AF-97A3-378C3525CA83}"/>
    <dgm:cxn modelId="{791A3247-31B8-4A23-BD7E-9C40B1A42EF1}" type="presOf" srcId="{3D976E26-77FA-4067-9B69-3DDF0A5F0986}" destId="{B5A88AEC-C017-421D-8372-484D20884A2C}" srcOrd="0" destOrd="0" presId="urn:microsoft.com/office/officeart/2005/8/layout/arrow2"/>
    <dgm:cxn modelId="{19DFBCA9-FCB1-47AA-9673-01239F7DF675}" type="presOf" srcId="{9209B5A7-F7DC-4FF4-958E-CB85672132E5}" destId="{BDB19F34-E6E1-428A-AD15-F4418C3B7FAD}" srcOrd="0" destOrd="0" presId="urn:microsoft.com/office/officeart/2005/8/layout/arrow2"/>
    <dgm:cxn modelId="{A30625C2-9F62-4499-B4D5-FBFDC6C04C2C}" srcId="{CBF2E1D9-EF81-43A2-97BB-4F4F2B70E161}" destId="{9209B5A7-F7DC-4FF4-958E-CB85672132E5}" srcOrd="2" destOrd="0" parTransId="{635867E0-FDDB-4DCE-B2BD-6C228110629D}" sibTransId="{5DB89802-06D9-4EEB-98D8-F08A85E21F53}"/>
    <dgm:cxn modelId="{AFB740C2-962E-40F5-A236-32C4A3861AD6}" type="presOf" srcId="{CBF2E1D9-EF81-43A2-97BB-4F4F2B70E161}" destId="{79B5EAA2-E8BC-435C-83C6-64617B4114DD}" srcOrd="0" destOrd="0" presId="urn:microsoft.com/office/officeart/2005/8/layout/arrow2"/>
    <dgm:cxn modelId="{4DF198F4-D13A-4E50-812E-3018691A8DBB}" srcId="{CBF2E1D9-EF81-43A2-97BB-4F4F2B70E161}" destId="{3D976E26-77FA-4067-9B69-3DDF0A5F0986}" srcOrd="1" destOrd="0" parTransId="{FB324D24-61E9-4AF8-AFF6-6AD42222FB78}" sibTransId="{1EDC7129-8C94-4D3D-909D-9FAEB2C9F683}"/>
    <dgm:cxn modelId="{ABCBF2CE-B167-41A6-89D6-C9F5392F41D6}" type="presParOf" srcId="{79B5EAA2-E8BC-435C-83C6-64617B4114DD}" destId="{21288E34-F0D2-4316-B3A8-E344827BE323}" srcOrd="0" destOrd="0" presId="urn:microsoft.com/office/officeart/2005/8/layout/arrow2"/>
    <dgm:cxn modelId="{22E46193-14D9-489A-95F4-A5163E0FEB13}" type="presParOf" srcId="{79B5EAA2-E8BC-435C-83C6-64617B4114DD}" destId="{234D720D-1440-429B-A825-2C80C195D73A}" srcOrd="1" destOrd="0" presId="urn:microsoft.com/office/officeart/2005/8/layout/arrow2"/>
    <dgm:cxn modelId="{F4AA81CC-332C-47FB-A901-15C79BDBC506}" type="presParOf" srcId="{234D720D-1440-429B-A825-2C80C195D73A}" destId="{63A1ABDB-073C-443C-A73C-F892349C57FC}" srcOrd="0" destOrd="0" presId="urn:microsoft.com/office/officeart/2005/8/layout/arrow2"/>
    <dgm:cxn modelId="{2B9240BA-3420-4246-98BD-A00F43CC0A93}" type="presParOf" srcId="{234D720D-1440-429B-A825-2C80C195D73A}" destId="{746DF128-E9CF-4C75-8DBC-D389C07CF817}" srcOrd="1" destOrd="0" presId="urn:microsoft.com/office/officeart/2005/8/layout/arrow2"/>
    <dgm:cxn modelId="{B4EB673A-CC1F-48F5-814A-0A298A4ECD87}" type="presParOf" srcId="{234D720D-1440-429B-A825-2C80C195D73A}" destId="{BAA20D3C-DA9C-4762-830B-65243A574177}" srcOrd="2" destOrd="0" presId="urn:microsoft.com/office/officeart/2005/8/layout/arrow2"/>
    <dgm:cxn modelId="{D10DFB7B-E004-4E48-BE7D-CDF309CD4FE9}" type="presParOf" srcId="{234D720D-1440-429B-A825-2C80C195D73A}" destId="{B5A88AEC-C017-421D-8372-484D20884A2C}" srcOrd="3" destOrd="0" presId="urn:microsoft.com/office/officeart/2005/8/layout/arrow2"/>
    <dgm:cxn modelId="{CB6D48F3-F07D-433F-89E1-BBD8EF2C7C7B}" type="presParOf" srcId="{234D720D-1440-429B-A825-2C80C195D73A}" destId="{90051FBA-A3CE-4084-A00C-0E3C350F9176}" srcOrd="4" destOrd="0" presId="urn:microsoft.com/office/officeart/2005/8/layout/arrow2"/>
    <dgm:cxn modelId="{D0E6C655-1CA2-4724-8629-D88FF5A547AF}" type="presParOf" srcId="{234D720D-1440-429B-A825-2C80C195D73A}" destId="{BDB19F34-E6E1-428A-AD15-F4418C3B7F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86212-F034-4937-BDEF-B3D32E11E777}">
      <dsp:nvSpPr>
        <dsp:cNvPr id="0" name=""/>
        <dsp:cNvSpPr/>
      </dsp:nvSpPr>
      <dsp:spPr>
        <a:xfrm rot="5400000">
          <a:off x="4768540" y="-2035839"/>
          <a:ext cx="530657" cy="4737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The magnitude and </a:t>
          </a:r>
          <a:r>
            <a:rPr lang="nl-NL" sz="1800" kern="1200" dirty="0" err="1"/>
            <a:t>distribution</a:t>
          </a:r>
          <a:r>
            <a:rPr lang="nl-NL" sz="1800" kern="1200" dirty="0"/>
            <a:t> of </a:t>
          </a:r>
          <a:r>
            <a:rPr lang="nl-NL" sz="1800" kern="1200" dirty="0" err="1"/>
            <a:t>this</a:t>
          </a:r>
          <a:r>
            <a:rPr lang="nl-NL" sz="1800" kern="1200" dirty="0"/>
            <a:t> </a:t>
          </a:r>
          <a:r>
            <a:rPr lang="nl-NL" sz="1800" kern="1200" dirty="0" err="1"/>
            <a:t>under-recognized</a:t>
          </a:r>
          <a:r>
            <a:rPr lang="nl-NL" sz="1800" kern="1200" dirty="0"/>
            <a:t> public health </a:t>
          </a:r>
          <a:r>
            <a:rPr lang="nl-NL" sz="1800" kern="1200" dirty="0" err="1"/>
            <a:t>problem</a:t>
          </a:r>
          <a:endParaRPr lang="en-GB" sz="1800" kern="1200" dirty="0"/>
        </a:p>
      </dsp:txBody>
      <dsp:txXfrm rot="-5400000">
        <a:off x="2664990" y="93616"/>
        <a:ext cx="4711854" cy="478847"/>
      </dsp:txXfrm>
    </dsp:sp>
    <dsp:sp modelId="{3E2C1A65-556C-4233-9798-47F77693A974}">
      <dsp:nvSpPr>
        <dsp:cNvPr id="0" name=""/>
        <dsp:cNvSpPr/>
      </dsp:nvSpPr>
      <dsp:spPr>
        <a:xfrm>
          <a:off x="0" y="1379"/>
          <a:ext cx="2664989" cy="663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baseline="0" dirty="0"/>
            <a:t>RSV </a:t>
          </a:r>
          <a:r>
            <a:rPr lang="nl-NL" sz="1800" b="0" i="0" kern="1200" baseline="0" dirty="0" err="1"/>
            <a:t>disease</a:t>
          </a:r>
          <a:r>
            <a:rPr lang="nl-NL" sz="1800" b="0" i="0" kern="1200" baseline="0" dirty="0"/>
            <a:t> </a:t>
          </a:r>
          <a:r>
            <a:rPr lang="nl-NL" sz="1800" b="0" i="0" kern="1200" baseline="0" dirty="0" err="1"/>
            <a:t>burden</a:t>
          </a:r>
          <a:endParaRPr lang="en-GB" sz="1800" kern="1200" dirty="0"/>
        </a:p>
      </dsp:txBody>
      <dsp:txXfrm>
        <a:off x="32381" y="33760"/>
        <a:ext cx="2600227" cy="598559"/>
      </dsp:txXfrm>
    </dsp:sp>
    <dsp:sp modelId="{BFE6F9BD-5BBD-4F56-BB38-942DB18E9B38}">
      <dsp:nvSpPr>
        <dsp:cNvPr id="0" name=""/>
        <dsp:cNvSpPr/>
      </dsp:nvSpPr>
      <dsp:spPr>
        <a:xfrm rot="5400000">
          <a:off x="4768540" y="-1339352"/>
          <a:ext cx="530657" cy="4737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Transmission, </a:t>
          </a:r>
          <a:r>
            <a:rPr lang="nl-NL" sz="1800" kern="1200" dirty="0" err="1"/>
            <a:t>symptoms</a:t>
          </a:r>
          <a:r>
            <a:rPr lang="nl-NL" sz="1800" kern="1200" dirty="0"/>
            <a:t> and treatment</a:t>
          </a:r>
          <a:endParaRPr lang="en-GB" sz="1800" kern="1200" dirty="0"/>
        </a:p>
      </dsp:txBody>
      <dsp:txXfrm rot="-5400000">
        <a:off x="2664990" y="790103"/>
        <a:ext cx="4711854" cy="478847"/>
      </dsp:txXfrm>
    </dsp:sp>
    <dsp:sp modelId="{7BF23DF0-D461-44FB-B0A4-EE71BAEE3524}">
      <dsp:nvSpPr>
        <dsp:cNvPr id="0" name=""/>
        <dsp:cNvSpPr/>
      </dsp:nvSpPr>
      <dsp:spPr>
        <a:xfrm>
          <a:off x="0" y="697866"/>
          <a:ext cx="2664989" cy="663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Clinical</a:t>
          </a:r>
          <a:r>
            <a:rPr lang="nl-NL" sz="1800" kern="1200" dirty="0"/>
            <a:t> </a:t>
          </a:r>
          <a:r>
            <a:rPr lang="nl-NL" sz="1800" kern="1200" dirty="0" err="1"/>
            <a:t>disease</a:t>
          </a:r>
          <a:endParaRPr lang="en-GB" sz="1800" kern="1200" dirty="0"/>
        </a:p>
      </dsp:txBody>
      <dsp:txXfrm>
        <a:off x="32381" y="730247"/>
        <a:ext cx="2600227" cy="598559"/>
      </dsp:txXfrm>
    </dsp:sp>
    <dsp:sp modelId="{9E4B13DC-4454-4E79-B6F6-DA46A6156297}">
      <dsp:nvSpPr>
        <dsp:cNvPr id="0" name=""/>
        <dsp:cNvSpPr/>
      </dsp:nvSpPr>
      <dsp:spPr>
        <a:xfrm rot="5400000">
          <a:off x="4768540" y="-642864"/>
          <a:ext cx="530657" cy="4737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Long-</a:t>
          </a:r>
          <a:r>
            <a:rPr lang="nl-NL" sz="1800" kern="1200" dirty="0" err="1"/>
            <a:t>acting</a:t>
          </a:r>
          <a:r>
            <a:rPr lang="nl-NL" sz="1800" kern="1200" dirty="0"/>
            <a:t> </a:t>
          </a:r>
          <a:r>
            <a:rPr lang="nl-NL" sz="1800" kern="1200" dirty="0" err="1"/>
            <a:t>monoclonal</a:t>
          </a:r>
          <a:r>
            <a:rPr lang="nl-NL" sz="1800" kern="1200" dirty="0"/>
            <a:t> </a:t>
          </a:r>
          <a:r>
            <a:rPr lang="nl-NL" sz="1800" kern="1200" dirty="0" err="1"/>
            <a:t>antibodies</a:t>
          </a:r>
          <a:r>
            <a:rPr lang="nl-NL" sz="1800" kern="1200" dirty="0"/>
            <a:t> and </a:t>
          </a:r>
          <a:r>
            <a:rPr lang="nl-NL" sz="1800" kern="1200" dirty="0" err="1"/>
            <a:t>maternal</a:t>
          </a:r>
          <a:r>
            <a:rPr lang="nl-NL" sz="1800" kern="1200" dirty="0"/>
            <a:t> </a:t>
          </a:r>
          <a:r>
            <a:rPr lang="nl-NL" sz="1800" kern="1200" dirty="0" err="1"/>
            <a:t>vaccination</a:t>
          </a:r>
          <a:endParaRPr lang="en-GB" sz="1800" kern="1200" dirty="0"/>
        </a:p>
      </dsp:txBody>
      <dsp:txXfrm rot="-5400000">
        <a:off x="2664990" y="1486591"/>
        <a:ext cx="4711854" cy="478847"/>
      </dsp:txXfrm>
    </dsp:sp>
    <dsp:sp modelId="{673270DF-59F2-43DD-98FF-654078804A7A}">
      <dsp:nvSpPr>
        <dsp:cNvPr id="0" name=""/>
        <dsp:cNvSpPr/>
      </dsp:nvSpPr>
      <dsp:spPr>
        <a:xfrm>
          <a:off x="0" y="1394354"/>
          <a:ext cx="2664989" cy="663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baseline="0" dirty="0" err="1"/>
            <a:t>Forthcoming</a:t>
          </a:r>
          <a:r>
            <a:rPr lang="nl-NL" sz="1800" b="0" i="0" kern="1200" baseline="0" dirty="0"/>
            <a:t> prevention </a:t>
          </a:r>
          <a:r>
            <a:rPr lang="nl-NL" sz="1800" b="0" i="0" kern="1200" baseline="0" dirty="0" err="1"/>
            <a:t>strategies</a:t>
          </a:r>
          <a:endParaRPr lang="en-GB" sz="1800" kern="1200" dirty="0"/>
        </a:p>
      </dsp:txBody>
      <dsp:txXfrm>
        <a:off x="32381" y="1426735"/>
        <a:ext cx="2600227" cy="598559"/>
      </dsp:txXfrm>
    </dsp:sp>
    <dsp:sp modelId="{F06B21C6-7410-4461-9B40-775ECDE9CEB9}">
      <dsp:nvSpPr>
        <dsp:cNvPr id="0" name=""/>
        <dsp:cNvSpPr/>
      </dsp:nvSpPr>
      <dsp:spPr>
        <a:xfrm rot="5400000">
          <a:off x="4768540" y="53622"/>
          <a:ext cx="530657" cy="4737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 err="1"/>
            <a:t>Ungoing</a:t>
          </a:r>
          <a:r>
            <a:rPr lang="nl-NL" sz="1800" kern="1200" dirty="0"/>
            <a:t> </a:t>
          </a:r>
          <a:r>
            <a:rPr lang="nl-NL" sz="1800" kern="1200" dirty="0" err="1"/>
            <a:t>work</a:t>
          </a:r>
          <a:r>
            <a:rPr lang="nl-NL" sz="1800" kern="1200" dirty="0"/>
            <a:t>, </a:t>
          </a:r>
          <a:r>
            <a:rPr lang="nl-NL" sz="1800" kern="1200" dirty="0" err="1"/>
            <a:t>possibilities</a:t>
          </a:r>
          <a:r>
            <a:rPr lang="nl-NL" sz="1800" kern="1200" dirty="0"/>
            <a:t> and </a:t>
          </a:r>
          <a:r>
            <a:rPr lang="nl-NL" sz="1800" kern="1200" dirty="0" err="1"/>
            <a:t>challenges</a:t>
          </a:r>
          <a:r>
            <a:rPr lang="nl-NL" sz="1800" kern="1200" dirty="0"/>
            <a:t>.</a:t>
          </a:r>
          <a:endParaRPr lang="en-GB" sz="1800" kern="1200" dirty="0"/>
        </a:p>
      </dsp:txBody>
      <dsp:txXfrm rot="-5400000">
        <a:off x="2664990" y="2183078"/>
        <a:ext cx="4711854" cy="478847"/>
      </dsp:txXfrm>
    </dsp:sp>
    <dsp:sp modelId="{F600DB84-4EE7-480C-BC41-99BE8E539B34}">
      <dsp:nvSpPr>
        <dsp:cNvPr id="0" name=""/>
        <dsp:cNvSpPr/>
      </dsp:nvSpPr>
      <dsp:spPr>
        <a:xfrm>
          <a:off x="0" y="2090841"/>
          <a:ext cx="2664989" cy="663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i="0" kern="1200" baseline="0" dirty="0"/>
            <a:t>The </a:t>
          </a:r>
          <a:r>
            <a:rPr lang="nl-NL" sz="1800" b="0" i="0" kern="1200" baseline="0" dirty="0" err="1"/>
            <a:t>road</a:t>
          </a:r>
          <a:r>
            <a:rPr lang="nl-NL" sz="1800" b="0" i="0" kern="1200" baseline="0" dirty="0"/>
            <a:t> </a:t>
          </a:r>
          <a:r>
            <a:rPr lang="nl-NL" sz="1800" b="0" i="0" kern="1200" baseline="0" dirty="0" err="1"/>
            <a:t>to</a:t>
          </a:r>
          <a:r>
            <a:rPr lang="nl-NL" sz="1800" b="0" i="0" kern="1200" baseline="0" dirty="0"/>
            <a:t> </a:t>
          </a:r>
          <a:r>
            <a:rPr lang="nl-NL" sz="1800" b="0" i="0" kern="1200" baseline="0" dirty="0" err="1"/>
            <a:t>equitable</a:t>
          </a:r>
          <a:r>
            <a:rPr lang="nl-NL" sz="1800" b="0" i="0" kern="1200" baseline="0" dirty="0"/>
            <a:t> RSV prevention</a:t>
          </a:r>
          <a:endParaRPr lang="en-GB" sz="1800" kern="1200" dirty="0"/>
        </a:p>
      </dsp:txBody>
      <dsp:txXfrm>
        <a:off x="32381" y="2123222"/>
        <a:ext cx="2600227" cy="598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077A2-B2E5-4AA0-9DB6-7DB6C942FAEE}">
      <dsp:nvSpPr>
        <dsp:cNvPr id="0" name=""/>
        <dsp:cNvSpPr/>
      </dsp:nvSpPr>
      <dsp:spPr>
        <a:xfrm rot="10800000">
          <a:off x="0" y="0"/>
          <a:ext cx="6253133" cy="1139337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33,000,000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Severe cases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094298" y="0"/>
        <a:ext cx="4064537" cy="1139337"/>
      </dsp:txXfrm>
    </dsp:sp>
    <dsp:sp modelId="{AF2A4336-4338-4930-AC7F-9943EC0F4B9D}">
      <dsp:nvSpPr>
        <dsp:cNvPr id="0" name=""/>
        <dsp:cNvSpPr/>
      </dsp:nvSpPr>
      <dsp:spPr>
        <a:xfrm rot="10800000">
          <a:off x="822075" y="1131669"/>
          <a:ext cx="4608982" cy="1139337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3,600,000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err="1">
              <a:solidFill>
                <a:schemeClr val="bg1"/>
              </a:solidFill>
              <a:latin typeface="+mj-lt"/>
            </a:rPr>
            <a:t>Hospitalisations</a:t>
          </a:r>
          <a:r>
            <a:rPr lang="nl-NL" sz="2000" b="1" kern="1200">
              <a:solidFill>
                <a:schemeClr val="bg1"/>
              </a:solidFill>
              <a:latin typeface="+mj-lt"/>
            </a:rPr>
            <a:t> 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628647" y="1131669"/>
        <a:ext cx="2995838" cy="1139337"/>
      </dsp:txXfrm>
    </dsp:sp>
    <dsp:sp modelId="{96930091-9632-4A36-B0EC-4C79D708F85B}">
      <dsp:nvSpPr>
        <dsp:cNvPr id="0" name=""/>
        <dsp:cNvSpPr/>
      </dsp:nvSpPr>
      <dsp:spPr>
        <a:xfrm rot="10800000">
          <a:off x="1644151" y="2278675"/>
          <a:ext cx="2964831" cy="2054521"/>
        </a:xfrm>
        <a:prstGeom prst="trapezoid">
          <a:avLst>
            <a:gd name="adj" fmla="val 72154"/>
          </a:avLst>
        </a:prstGeom>
        <a:solidFill>
          <a:srgbClr val="004D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4680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+mj-lt"/>
            </a:rPr>
            <a:t>101,000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err="1">
              <a:solidFill>
                <a:schemeClr val="bg1"/>
              </a:solidFill>
              <a:latin typeface="+mj-lt"/>
            </a:rPr>
            <a:t>Deaths</a:t>
          </a:r>
          <a:endParaRPr lang="en-GB" sz="2000" b="1" kern="1200">
            <a:solidFill>
              <a:schemeClr val="bg1"/>
            </a:solidFill>
            <a:latin typeface="+mj-lt"/>
          </a:endParaRPr>
        </a:p>
      </dsp:txBody>
      <dsp:txXfrm rot="-10800000">
        <a:off x="1644151" y="2278675"/>
        <a:ext cx="2964831" cy="2054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8AD2-A30D-4B4F-B114-4047577606E3}">
      <dsp:nvSpPr>
        <dsp:cNvPr id="0" name=""/>
        <dsp:cNvSpPr/>
      </dsp:nvSpPr>
      <dsp:spPr>
        <a:xfrm>
          <a:off x="0" y="689990"/>
          <a:ext cx="7543260" cy="12709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CEF7-064D-4D86-95D7-DFD7FE540695}">
      <dsp:nvSpPr>
        <dsp:cNvPr id="0" name=""/>
        <dsp:cNvSpPr/>
      </dsp:nvSpPr>
      <dsp:spPr>
        <a:xfrm>
          <a:off x="384452" y="974371"/>
          <a:ext cx="699005" cy="699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8F92-7074-4106-9C93-3EBC039448FC}">
      <dsp:nvSpPr>
        <dsp:cNvPr id="0" name=""/>
        <dsp:cNvSpPr/>
      </dsp:nvSpPr>
      <dsp:spPr>
        <a:xfrm>
          <a:off x="1467911" y="688414"/>
          <a:ext cx="3394467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Aerosol transmission</a:t>
          </a:r>
        </a:p>
      </dsp:txBody>
      <dsp:txXfrm>
        <a:off x="1467911" y="688414"/>
        <a:ext cx="3394467" cy="1270918"/>
      </dsp:txXfrm>
    </dsp:sp>
    <dsp:sp modelId="{411065C8-DD4C-4565-A9E3-B61464DC12A4}">
      <dsp:nvSpPr>
        <dsp:cNvPr id="0" name=""/>
        <dsp:cNvSpPr/>
      </dsp:nvSpPr>
      <dsp:spPr>
        <a:xfrm>
          <a:off x="4862378" y="688414"/>
          <a:ext cx="2680881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Sneezing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Coughing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Breathing</a:t>
          </a:r>
        </a:p>
      </dsp:txBody>
      <dsp:txXfrm>
        <a:off x="4862378" y="688414"/>
        <a:ext cx="2680881" cy="1270918"/>
      </dsp:txXfrm>
    </dsp:sp>
    <dsp:sp modelId="{9B081DDB-7799-4066-AB26-29C2212C0CC2}">
      <dsp:nvSpPr>
        <dsp:cNvPr id="0" name=""/>
        <dsp:cNvSpPr/>
      </dsp:nvSpPr>
      <dsp:spPr>
        <a:xfrm>
          <a:off x="0" y="2277062"/>
          <a:ext cx="7543260" cy="12709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A1D31-4C4D-49EB-B172-1B45E7F472B1}">
      <dsp:nvSpPr>
        <dsp:cNvPr id="0" name=""/>
        <dsp:cNvSpPr/>
      </dsp:nvSpPr>
      <dsp:spPr>
        <a:xfrm>
          <a:off x="384452" y="2563019"/>
          <a:ext cx="699005" cy="699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6DD26-CC34-4DAC-8574-02F49D2AE072}">
      <dsp:nvSpPr>
        <dsp:cNvPr id="0" name=""/>
        <dsp:cNvSpPr/>
      </dsp:nvSpPr>
      <dsp:spPr>
        <a:xfrm>
          <a:off x="1467911" y="2277062"/>
          <a:ext cx="6075348" cy="127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06" tIns="134506" rIns="134506" bIns="1345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Contact with contaminated surfaces then eyes, nose, or mouth</a:t>
          </a:r>
          <a:br>
            <a:rPr lang="en-US" sz="2200" b="1" kern="1200"/>
          </a:br>
          <a:endParaRPr lang="en-US" sz="2200" kern="1200"/>
        </a:p>
      </dsp:txBody>
      <dsp:txXfrm>
        <a:off x="1467911" y="2277062"/>
        <a:ext cx="6075348" cy="1270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8AD2-A30D-4B4F-B114-4047577606E3}">
      <dsp:nvSpPr>
        <dsp:cNvPr id="0" name=""/>
        <dsp:cNvSpPr/>
      </dsp:nvSpPr>
      <dsp:spPr>
        <a:xfrm>
          <a:off x="0" y="5522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CEF7-064D-4D86-95D7-DFD7FE540695}">
      <dsp:nvSpPr>
        <dsp:cNvPr id="0" name=""/>
        <dsp:cNvSpPr/>
      </dsp:nvSpPr>
      <dsp:spPr>
        <a:xfrm>
          <a:off x="301728" y="228712"/>
          <a:ext cx="548597" cy="548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8F92-7074-4106-9C93-3EBC039448FC}">
      <dsp:nvSpPr>
        <dsp:cNvPr id="0" name=""/>
        <dsp:cNvSpPr/>
      </dsp:nvSpPr>
      <dsp:spPr>
        <a:xfrm>
          <a:off x="1152055" y="4285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Prevent transmission</a:t>
          </a:r>
        </a:p>
      </dsp:txBody>
      <dsp:txXfrm>
        <a:off x="1152055" y="4285"/>
        <a:ext cx="3652326" cy="997450"/>
      </dsp:txXfrm>
    </dsp:sp>
    <dsp:sp modelId="{411065C8-DD4C-4565-A9E3-B61464DC12A4}">
      <dsp:nvSpPr>
        <dsp:cNvPr id="0" name=""/>
        <dsp:cNvSpPr/>
      </dsp:nvSpPr>
      <dsp:spPr>
        <a:xfrm>
          <a:off x="4804382" y="4285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Sneezing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Coughing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j-lt"/>
            </a:rPr>
            <a:t>Breathing</a:t>
          </a:r>
        </a:p>
      </dsp:txBody>
      <dsp:txXfrm>
        <a:off x="4804382" y="4285"/>
        <a:ext cx="3310772" cy="997450"/>
      </dsp:txXfrm>
    </dsp:sp>
    <dsp:sp modelId="{D9143718-4CFC-404E-957B-D7D3483516E7}">
      <dsp:nvSpPr>
        <dsp:cNvPr id="0" name=""/>
        <dsp:cNvSpPr/>
      </dsp:nvSpPr>
      <dsp:spPr>
        <a:xfrm>
          <a:off x="0" y="1251099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377E5-4AC0-4E7A-8054-A214443F84DE}">
      <dsp:nvSpPr>
        <dsp:cNvPr id="0" name=""/>
        <dsp:cNvSpPr/>
      </dsp:nvSpPr>
      <dsp:spPr>
        <a:xfrm>
          <a:off x="301728" y="1475525"/>
          <a:ext cx="548597" cy="5485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02A14-32BE-43D3-877B-A21159803DC2}">
      <dsp:nvSpPr>
        <dsp:cNvPr id="0" name=""/>
        <dsp:cNvSpPr/>
      </dsp:nvSpPr>
      <dsp:spPr>
        <a:xfrm>
          <a:off x="1152055" y="1251099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Supportive care</a:t>
          </a:r>
          <a:endParaRPr lang="en-US" sz="2200" kern="1200"/>
        </a:p>
      </dsp:txBody>
      <dsp:txXfrm>
        <a:off x="1152055" y="1251099"/>
        <a:ext cx="3652326" cy="997450"/>
      </dsp:txXfrm>
    </dsp:sp>
    <dsp:sp modelId="{CFA729EB-7D93-4E44-AA87-9D6F1FE894AC}">
      <dsp:nvSpPr>
        <dsp:cNvPr id="0" name=""/>
        <dsp:cNvSpPr/>
      </dsp:nvSpPr>
      <dsp:spPr>
        <a:xfrm>
          <a:off x="4804382" y="1251099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Hydration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Nutritional support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Oxygen and ventilation</a:t>
          </a:r>
        </a:p>
      </dsp:txBody>
      <dsp:txXfrm>
        <a:off x="4804382" y="1251099"/>
        <a:ext cx="3310772" cy="997450"/>
      </dsp:txXfrm>
    </dsp:sp>
    <dsp:sp modelId="{8BD72EDB-C06B-4BA5-B06A-32F845837FE0}">
      <dsp:nvSpPr>
        <dsp:cNvPr id="0" name=""/>
        <dsp:cNvSpPr/>
      </dsp:nvSpPr>
      <dsp:spPr>
        <a:xfrm>
          <a:off x="0" y="2497912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DFD90-5D68-4429-9ED2-685A59EF23A9}">
      <dsp:nvSpPr>
        <dsp:cNvPr id="0" name=""/>
        <dsp:cNvSpPr/>
      </dsp:nvSpPr>
      <dsp:spPr>
        <a:xfrm>
          <a:off x="301728" y="2722339"/>
          <a:ext cx="548597" cy="5485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727D3-EA41-43A3-919C-737AE8C29C5D}">
      <dsp:nvSpPr>
        <dsp:cNvPr id="0" name=""/>
        <dsp:cNvSpPr/>
      </dsp:nvSpPr>
      <dsp:spPr>
        <a:xfrm>
          <a:off x="1152055" y="2497912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Monoclonal antibody prevention</a:t>
          </a:r>
          <a:endParaRPr lang="en-US" sz="2200" kern="1200"/>
        </a:p>
      </dsp:txBody>
      <dsp:txXfrm>
        <a:off x="1152055" y="2497912"/>
        <a:ext cx="3652326" cy="997450"/>
      </dsp:txXfrm>
    </dsp:sp>
    <dsp:sp modelId="{0624D010-81DF-45FF-B125-B07B27162697}">
      <dsp:nvSpPr>
        <dsp:cNvPr id="0" name=""/>
        <dsp:cNvSpPr/>
      </dsp:nvSpPr>
      <dsp:spPr>
        <a:xfrm>
          <a:off x="4804382" y="2497912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Palivizumab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err="1"/>
            <a:t>Nirsevimab</a:t>
          </a:r>
          <a:r>
            <a:rPr lang="en-US" sz="1600" b="0" kern="1200"/>
            <a:t>*</a:t>
          </a:r>
          <a:endParaRPr lang="en-US" sz="1600" kern="1200"/>
        </a:p>
      </dsp:txBody>
      <dsp:txXfrm>
        <a:off x="4804382" y="2497912"/>
        <a:ext cx="3310772" cy="997450"/>
      </dsp:txXfrm>
    </dsp:sp>
    <dsp:sp modelId="{8B4EFA86-88E2-4DC6-BB3C-58D1294BCF3B}">
      <dsp:nvSpPr>
        <dsp:cNvPr id="0" name=""/>
        <dsp:cNvSpPr/>
      </dsp:nvSpPr>
      <dsp:spPr>
        <a:xfrm>
          <a:off x="0" y="3744726"/>
          <a:ext cx="8116281" cy="9974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DE1F-ACCF-4FEC-A995-5792B6B09E9E}">
      <dsp:nvSpPr>
        <dsp:cNvPr id="0" name=""/>
        <dsp:cNvSpPr/>
      </dsp:nvSpPr>
      <dsp:spPr>
        <a:xfrm>
          <a:off x="301728" y="3969152"/>
          <a:ext cx="548597" cy="5485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B17F6-6FA3-4FCA-A92E-276C8716791C}">
      <dsp:nvSpPr>
        <dsp:cNvPr id="0" name=""/>
        <dsp:cNvSpPr/>
      </dsp:nvSpPr>
      <dsp:spPr>
        <a:xfrm>
          <a:off x="1152055" y="3744726"/>
          <a:ext cx="3652326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Vaccination</a:t>
          </a:r>
        </a:p>
      </dsp:txBody>
      <dsp:txXfrm>
        <a:off x="1152055" y="3744726"/>
        <a:ext cx="3652326" cy="997450"/>
      </dsp:txXfrm>
    </dsp:sp>
    <dsp:sp modelId="{C04DF2CC-1FC5-47EE-85FF-BED86B89048D}">
      <dsp:nvSpPr>
        <dsp:cNvPr id="0" name=""/>
        <dsp:cNvSpPr/>
      </dsp:nvSpPr>
      <dsp:spPr>
        <a:xfrm>
          <a:off x="4804382" y="3744726"/>
          <a:ext cx="3310772" cy="99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64" tIns="105564" rIns="105564" bIns="10556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Maternal vaccination during pregnancy*</a:t>
          </a:r>
          <a:br>
            <a:rPr lang="en-US" sz="1100" b="1" kern="1200"/>
          </a:br>
          <a:br>
            <a:rPr lang="en-US" sz="1100" b="1" kern="1200"/>
          </a:br>
          <a:br>
            <a:rPr lang="en-US" sz="1100" b="1" kern="1200"/>
          </a:br>
          <a:endParaRPr lang="en-US" sz="1100" kern="1200"/>
        </a:p>
      </dsp:txBody>
      <dsp:txXfrm>
        <a:off x="4804382" y="3744726"/>
        <a:ext cx="3310772" cy="997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3EF56-24A8-4C87-B0EE-01EE341B963C}">
      <dsp:nvSpPr>
        <dsp:cNvPr id="0" name=""/>
        <dsp:cNvSpPr/>
      </dsp:nvSpPr>
      <dsp:spPr>
        <a:xfrm>
          <a:off x="35501" y="1105859"/>
          <a:ext cx="3185520" cy="127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EMA</a:t>
          </a:r>
          <a:r>
            <a:rPr lang="nl-NL" sz="2400" kern="1200" baseline="0" dirty="0"/>
            <a:t> &amp; FDA </a:t>
          </a:r>
          <a:r>
            <a:rPr lang="nl-NL" sz="2400" kern="1200" baseline="0" dirty="0" err="1"/>
            <a:t>approval</a:t>
          </a:r>
          <a:endParaRPr lang="en-GB" sz="2400" kern="1200" dirty="0"/>
        </a:p>
      </dsp:txBody>
      <dsp:txXfrm>
        <a:off x="672605" y="1105859"/>
        <a:ext cx="1911312" cy="1274208"/>
      </dsp:txXfrm>
    </dsp:sp>
    <dsp:sp modelId="{3B165430-BA1D-4C32-BFDF-4D4D95928657}">
      <dsp:nvSpPr>
        <dsp:cNvPr id="0" name=""/>
        <dsp:cNvSpPr/>
      </dsp:nvSpPr>
      <dsp:spPr>
        <a:xfrm>
          <a:off x="2806908" y="1214167"/>
          <a:ext cx="2643982" cy="1057592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Earliest</a:t>
          </a:r>
          <a:r>
            <a:rPr lang="nl-NL" sz="2000" kern="1200" dirty="0"/>
            <a:t> </a:t>
          </a:r>
          <a:r>
            <a:rPr lang="nl-NL" sz="2000" kern="1200" dirty="0" err="1"/>
            <a:t>possible</a:t>
          </a:r>
          <a:r>
            <a:rPr lang="nl-NL" sz="2000" kern="1200" dirty="0"/>
            <a:t> SAGE review</a:t>
          </a:r>
          <a:endParaRPr lang="en-GB" sz="2000" kern="1200" dirty="0"/>
        </a:p>
      </dsp:txBody>
      <dsp:txXfrm>
        <a:off x="3335704" y="1214167"/>
        <a:ext cx="1586390" cy="1057592"/>
      </dsp:txXfrm>
    </dsp:sp>
    <dsp:sp modelId="{0257BD7F-92CB-4098-AD13-5A7792DCF74D}">
      <dsp:nvSpPr>
        <dsp:cNvPr id="0" name=""/>
        <dsp:cNvSpPr/>
      </dsp:nvSpPr>
      <dsp:spPr>
        <a:xfrm>
          <a:off x="5049350" y="1214167"/>
          <a:ext cx="2643982" cy="1057592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 </a:t>
          </a:r>
          <a:r>
            <a:rPr lang="nl-NL" sz="1800" kern="1200" dirty="0" err="1"/>
            <a:t>Uncertain</a:t>
          </a:r>
          <a:r>
            <a:rPr lang="nl-NL" sz="1800" kern="1200" dirty="0"/>
            <a:t> </a:t>
          </a:r>
          <a:r>
            <a:rPr lang="nl-NL" sz="1800" kern="1200" dirty="0" err="1"/>
            <a:t>if</a:t>
          </a:r>
          <a:r>
            <a:rPr lang="nl-NL" sz="1800" kern="1200" dirty="0"/>
            <a:t> </a:t>
          </a:r>
          <a:r>
            <a:rPr lang="nl-NL" sz="1800" kern="1200" dirty="0" err="1"/>
            <a:t>it</a:t>
          </a:r>
          <a:r>
            <a:rPr lang="nl-NL" sz="1800" kern="1200" dirty="0"/>
            <a:t> </a:t>
          </a:r>
          <a:r>
            <a:rPr lang="nl-NL" sz="1800" kern="1200" dirty="0" err="1"/>
            <a:t>will</a:t>
          </a:r>
          <a:r>
            <a:rPr lang="nl-NL" sz="1800" kern="1200" dirty="0"/>
            <a:t> </a:t>
          </a:r>
          <a:r>
            <a:rPr lang="nl-NL" sz="1800" kern="1200" dirty="0" err="1"/>
            <a:t>be</a:t>
          </a:r>
          <a:r>
            <a:rPr lang="nl-NL" sz="1800" kern="1200" dirty="0"/>
            <a:t> </a:t>
          </a:r>
          <a:r>
            <a:rPr lang="nl-NL" sz="1800" kern="1200" dirty="0" err="1"/>
            <a:t>submitted</a:t>
          </a:r>
          <a:r>
            <a:rPr lang="nl-NL" sz="1800" kern="1200" dirty="0"/>
            <a:t> WHO </a:t>
          </a:r>
          <a:r>
            <a:rPr lang="nl-NL" sz="1800" kern="1200" dirty="0" err="1"/>
            <a:t>Prequalification</a:t>
          </a:r>
          <a:endParaRPr lang="en-GB" sz="1800" kern="1200" dirty="0"/>
        </a:p>
      </dsp:txBody>
      <dsp:txXfrm>
        <a:off x="5578146" y="1214167"/>
        <a:ext cx="1586390" cy="1057592"/>
      </dsp:txXfrm>
    </dsp:sp>
    <dsp:sp modelId="{0AB40C26-276A-4951-A7D2-08806BED9E79}">
      <dsp:nvSpPr>
        <dsp:cNvPr id="0" name=""/>
        <dsp:cNvSpPr/>
      </dsp:nvSpPr>
      <dsp:spPr>
        <a:xfrm>
          <a:off x="0" y="3718496"/>
          <a:ext cx="3185520" cy="127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EMA &amp; FDA </a:t>
          </a:r>
          <a:r>
            <a:rPr lang="nl-NL" sz="2400" kern="1200" dirty="0" err="1"/>
            <a:t>approval</a:t>
          </a:r>
          <a:endParaRPr lang="en-GB" sz="2400" kern="1200" dirty="0"/>
        </a:p>
      </dsp:txBody>
      <dsp:txXfrm>
        <a:off x="637104" y="3718496"/>
        <a:ext cx="1911312" cy="1274208"/>
      </dsp:txXfrm>
    </dsp:sp>
    <dsp:sp modelId="{98DEAECC-25B2-4270-90A1-871950390D5F}">
      <dsp:nvSpPr>
        <dsp:cNvPr id="0" name=""/>
        <dsp:cNvSpPr/>
      </dsp:nvSpPr>
      <dsp:spPr>
        <a:xfrm>
          <a:off x="2771402" y="3826796"/>
          <a:ext cx="2643982" cy="1057592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Earliest</a:t>
          </a:r>
          <a:r>
            <a:rPr lang="nl-NL" sz="2000" kern="1200" dirty="0"/>
            <a:t> </a:t>
          </a:r>
          <a:r>
            <a:rPr lang="nl-NL" sz="2000" kern="1200" dirty="0" err="1"/>
            <a:t>possible</a:t>
          </a:r>
          <a:r>
            <a:rPr lang="nl-NL" sz="2000" kern="1200" dirty="0"/>
            <a:t> SAGE review </a:t>
          </a:r>
          <a:endParaRPr lang="en-GB" sz="2000" kern="1200" dirty="0"/>
        </a:p>
      </dsp:txBody>
      <dsp:txXfrm>
        <a:off x="3300198" y="3826796"/>
        <a:ext cx="1586390" cy="1057592"/>
      </dsp:txXfrm>
    </dsp:sp>
    <dsp:sp modelId="{F77F008E-3DD0-4AB1-88DF-137B22F1BC38}">
      <dsp:nvSpPr>
        <dsp:cNvPr id="0" name=""/>
        <dsp:cNvSpPr/>
      </dsp:nvSpPr>
      <dsp:spPr>
        <a:xfrm>
          <a:off x="5025879" y="3826796"/>
          <a:ext cx="2643982" cy="1057592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Earliest</a:t>
          </a:r>
          <a:r>
            <a:rPr lang="nl-NL" sz="1800" kern="1200" dirty="0"/>
            <a:t> </a:t>
          </a:r>
          <a:r>
            <a:rPr lang="nl-NL" sz="1800" kern="1200" dirty="0" err="1"/>
            <a:t>possible</a:t>
          </a:r>
          <a:r>
            <a:rPr lang="nl-NL" sz="1800" kern="1200" dirty="0"/>
            <a:t> WHO </a:t>
          </a:r>
          <a:r>
            <a:rPr lang="nl-NL" sz="1800" kern="1200" dirty="0" err="1"/>
            <a:t>Prequalification</a:t>
          </a:r>
          <a:endParaRPr lang="en-GB" sz="1800" kern="1200" dirty="0"/>
        </a:p>
      </dsp:txBody>
      <dsp:txXfrm>
        <a:off x="5554675" y="3826796"/>
        <a:ext cx="1586390" cy="1057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88E34-F0D2-4316-B3A8-E344827BE323}">
      <dsp:nvSpPr>
        <dsp:cNvPr id="0" name=""/>
        <dsp:cNvSpPr/>
      </dsp:nvSpPr>
      <dsp:spPr>
        <a:xfrm>
          <a:off x="548762" y="0"/>
          <a:ext cx="7605494" cy="47534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1ABDB-073C-443C-A73C-F892349C57FC}">
      <dsp:nvSpPr>
        <dsp:cNvPr id="0" name=""/>
        <dsp:cNvSpPr/>
      </dsp:nvSpPr>
      <dsp:spPr>
        <a:xfrm>
          <a:off x="1454500" y="3280820"/>
          <a:ext cx="197742" cy="197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DF128-E9CF-4C75-8DBC-D389C07CF817}">
      <dsp:nvSpPr>
        <dsp:cNvPr id="0" name=""/>
        <dsp:cNvSpPr/>
      </dsp:nvSpPr>
      <dsp:spPr>
        <a:xfrm>
          <a:off x="433771" y="3379691"/>
          <a:ext cx="2543431" cy="137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8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/>
            <a:t>WHO </a:t>
          </a:r>
          <a:r>
            <a:rPr lang="nl-NL" sz="2200" b="1" kern="1200" dirty="0" err="1"/>
            <a:t>prequalification</a:t>
          </a:r>
          <a:endParaRPr lang="nl-NL" sz="2200" b="1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Increases availability of quality assured-medicines</a:t>
          </a:r>
        </a:p>
      </dsp:txBody>
      <dsp:txXfrm>
        <a:off x="433771" y="3379691"/>
        <a:ext cx="2543431" cy="1373742"/>
      </dsp:txXfrm>
    </dsp:sp>
    <dsp:sp modelId="{BAA20D3C-DA9C-4762-830B-65243A574177}">
      <dsp:nvSpPr>
        <dsp:cNvPr id="0" name=""/>
        <dsp:cNvSpPr/>
      </dsp:nvSpPr>
      <dsp:spPr>
        <a:xfrm>
          <a:off x="3199961" y="1988836"/>
          <a:ext cx="357458" cy="357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8AEC-C017-421D-8372-484D20884A2C}">
      <dsp:nvSpPr>
        <dsp:cNvPr id="0" name=""/>
        <dsp:cNvSpPr/>
      </dsp:nvSpPr>
      <dsp:spPr>
        <a:xfrm>
          <a:off x="968074" y="324876"/>
          <a:ext cx="3752800" cy="258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1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 err="1"/>
            <a:t>Evidence</a:t>
          </a:r>
          <a:r>
            <a:rPr lang="nl-NL" sz="2200" b="1" kern="1200" dirty="0"/>
            <a:t> </a:t>
          </a:r>
          <a:r>
            <a:rPr lang="nl-NL" sz="2200" b="1" kern="1200" dirty="0" err="1"/>
            <a:t>based</a:t>
          </a:r>
          <a:r>
            <a:rPr lang="nl-NL" sz="2200" b="1" kern="1200" dirty="0"/>
            <a:t> </a:t>
          </a:r>
          <a:r>
            <a:rPr lang="nl-NL" sz="2200" b="1" kern="1200" dirty="0" err="1"/>
            <a:t>decision</a:t>
          </a:r>
          <a:r>
            <a:rPr lang="nl-NL" sz="2200" b="1" kern="1200" dirty="0"/>
            <a:t> </a:t>
          </a:r>
          <a:r>
            <a:rPr lang="nl-NL" sz="2200" b="1" kern="1200" dirty="0" err="1"/>
            <a:t>to</a:t>
          </a:r>
          <a:r>
            <a:rPr lang="nl-NL" sz="2200" b="1" kern="1200" dirty="0"/>
            <a:t> </a:t>
          </a:r>
          <a:r>
            <a:rPr lang="nl-NL" sz="2200" b="1" kern="1200" dirty="0" err="1"/>
            <a:t>prioritize</a:t>
          </a:r>
          <a:r>
            <a:rPr lang="nl-NL" sz="2200" b="1" kern="1200" dirty="0"/>
            <a:t> RSV prevention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solidFill>
                <a:schemeClr val="tx2"/>
              </a:solidFill>
            </a:rPr>
            <a:t>Requires health-economic evidence, raised awareness and supportive policy and finance.</a:t>
          </a:r>
        </a:p>
      </dsp:txBody>
      <dsp:txXfrm>
        <a:off x="968074" y="324876"/>
        <a:ext cx="3752800" cy="2585868"/>
      </dsp:txXfrm>
    </dsp:sp>
    <dsp:sp modelId="{90051FBA-A3CE-4084-A00C-0E3C350F9176}">
      <dsp:nvSpPr>
        <dsp:cNvPr id="0" name=""/>
        <dsp:cNvSpPr/>
      </dsp:nvSpPr>
      <dsp:spPr>
        <a:xfrm>
          <a:off x="5299077" y="1202618"/>
          <a:ext cx="494357" cy="494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19F34-E6E1-428A-AD15-F4418C3B7FAD}">
      <dsp:nvSpPr>
        <dsp:cNvPr id="0" name=""/>
        <dsp:cNvSpPr/>
      </dsp:nvSpPr>
      <dsp:spPr>
        <a:xfrm>
          <a:off x="5140716" y="1783101"/>
          <a:ext cx="3370615" cy="25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 err="1"/>
            <a:t>Efficient</a:t>
          </a:r>
          <a:r>
            <a:rPr lang="nl-NL" sz="2200" b="1" kern="1200" dirty="0"/>
            <a:t> and </a:t>
          </a:r>
          <a:r>
            <a:rPr lang="nl-NL" sz="2200" b="1" kern="1200" dirty="0" err="1"/>
            <a:t>equitable</a:t>
          </a:r>
          <a:r>
            <a:rPr lang="nl-NL" sz="2200" b="1" kern="1200" dirty="0"/>
            <a:t> vaccine delivery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kern="1200" dirty="0">
              <a:solidFill>
                <a:schemeClr val="tx2"/>
              </a:solidFill>
            </a:rPr>
            <a:t>Requires preparations at Antenatal care and Expanded program of immunization logistics and operational capacity   </a:t>
          </a:r>
          <a:r>
            <a:rPr lang="en-GB" sz="2200" b="0" i="1" kern="1200" dirty="0">
              <a:solidFill>
                <a:schemeClr val="tx2"/>
              </a:solidFill>
            </a:rPr>
            <a:t> </a:t>
          </a:r>
        </a:p>
      </dsp:txBody>
      <dsp:txXfrm>
        <a:off x="5140716" y="1783101"/>
        <a:ext cx="3370615" cy="2588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EEC3925-2A4A-4171-BF99-DF79152D9BC4}" type="datetimeFigureOut">
              <a:rPr lang="nl-NL"/>
              <a:pPr>
                <a:defRPr/>
              </a:pPr>
              <a:t>31-10-2023</a:t>
            </a:fld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100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RSV: what, seasonality, transmission, symptoms, risk factors</a:t>
            </a:r>
          </a:p>
          <a:p>
            <a:pPr algn="l"/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does it matter: burden, preventive strategies, global 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andequitable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vaccine uptake </a:t>
            </a:r>
          </a:p>
          <a:p>
            <a:pPr algn="l"/>
            <a:endParaRPr lang="en-GB" sz="12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19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1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53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RSV is just as common in low- and middle-income areas of the world as in high-income ones. Despite RSV’s global reach, however, over 98% of pediatric RSV deaths occur in low- and middle-income economies where many children never make it to hospital.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04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74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Explain difference between monoclonal antibody and maternal vaccination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72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62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97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76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4308-1C92-4ADC-9CAD-2BF7D47A8B1D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9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Calibri" panose="020F0502020204030204" pitchFamily="34" charset="0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841A-24D3-44B9-896A-6E16464AF66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992-F0A2-4475-85DA-02C7AACB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511" y="2893323"/>
            <a:ext cx="550488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511" y="3633825"/>
            <a:ext cx="550488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0" spc="11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1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5C965-760F-744F-AD17-D0BA4415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835C-A40F-C948-A1C2-49A2C1232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382" y="1527175"/>
            <a:ext cx="8314135" cy="484028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5753"/>
            <a:ext cx="38862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65753"/>
            <a:ext cx="38862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908974-FF23-9E4A-87A6-8233A7B8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7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782" y="1622613"/>
            <a:ext cx="4550569" cy="4554351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13" y="1694253"/>
            <a:ext cx="2600589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15" y="527208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334226-DC8C-584B-8A44-B72F79CA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254" y="1622613"/>
            <a:ext cx="4639223" cy="4554351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19" y="1694253"/>
            <a:ext cx="2600589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1821" y="527208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C334226-DC8C-584B-8A44-B72F79CA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9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3606" y="1595717"/>
            <a:ext cx="4541744" cy="4581245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467" y="1576962"/>
            <a:ext cx="2909001" cy="37049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15" y="539200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C7E595-82BC-424C-8E6B-506E9833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2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254" y="1685365"/>
            <a:ext cx="4565264" cy="4491598"/>
          </a:xfrm>
          <a:prstGeom prst="rect">
            <a:avLst/>
          </a:prstGeom>
        </p:spPr>
        <p:txBody>
          <a:bodyPr/>
          <a:lstStyle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59503" y="1649461"/>
            <a:ext cx="2924066" cy="363245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59502" y="5392002"/>
            <a:ext cx="2914654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1650"/>
            </a:lvl2pPr>
            <a:lvl3pPr marL="135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C7E595-82BC-424C-8E6B-506E9833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0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12D345B-E61D-A04B-A59C-06210C8C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2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3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9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21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50" y="371690"/>
            <a:ext cx="8100900" cy="817023"/>
          </a:xfrm>
          <a:prstGeom prst="rect">
            <a:avLst/>
          </a:prstGeom>
        </p:spPr>
        <p:txBody>
          <a:bodyPr/>
          <a:lstStyle>
            <a:lvl1pPr>
              <a:defRPr sz="21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1550" y="5949280"/>
            <a:ext cx="7560840" cy="648072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0" indent="0">
              <a:buFontTx/>
              <a:buNone/>
              <a:defRPr sz="10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4"/>
            <a:r>
              <a:rPr lang="en-US"/>
              <a:t>Footnotes and 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7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Calibri" panose="020F0502020204030204" pitchFamily="34" charset="0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00">
                <a:latin typeface="Calibri" panose="020F0502020204030204" pitchFamily="34" charset="0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WKZ achtergrond Eng 4-3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59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 descr="WKZ achtergrond Eng 4-3 2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1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43" r:id="rId6"/>
    <p:sldLayoutId id="2147484151" r:id="rId7"/>
    <p:sldLayoutId id="2147484198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2D06397-B756-1749-BECD-A67031CD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4" y="493793"/>
            <a:ext cx="7447149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197" y="1487609"/>
            <a:ext cx="8362666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C41A1B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BD1D3D"/>
        </a:buClr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BD1D3D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456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184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00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516934"/>
            <a:ext cx="8229600" cy="90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511768"/>
            <a:ext cx="8229600" cy="376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438417" y="1347592"/>
            <a:ext cx="8267169" cy="0"/>
          </a:xfrm>
          <a:prstGeom prst="line">
            <a:avLst/>
          </a:prstGeom>
          <a:ln>
            <a:solidFill>
              <a:srgbClr val="2D65A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 userDrawn="1"/>
        </p:nvGrpSpPr>
        <p:grpSpPr>
          <a:xfrm>
            <a:off x="275172" y="6099120"/>
            <a:ext cx="1165545" cy="468557"/>
            <a:chOff x="7381817" y="4466167"/>
            <a:chExt cx="1414311" cy="438424"/>
          </a:xfrm>
        </p:grpSpPr>
        <p:pic>
          <p:nvPicPr>
            <p:cNvPr id="17" name="Imagen 16" descr="logos còpia 2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751" y="4466167"/>
              <a:ext cx="382377" cy="438424"/>
            </a:xfrm>
            <a:prstGeom prst="rect">
              <a:avLst/>
            </a:prstGeom>
          </p:spPr>
        </p:pic>
        <p:pic>
          <p:nvPicPr>
            <p:cNvPr id="18" name="Imagen 17" descr="logos còpia 3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865" y="4577293"/>
              <a:ext cx="438016" cy="285750"/>
            </a:xfrm>
            <a:prstGeom prst="rect">
              <a:avLst/>
            </a:prstGeom>
          </p:spPr>
        </p:pic>
        <p:pic>
          <p:nvPicPr>
            <p:cNvPr id="19" name="Imagen 18" descr="logos còpia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17" y="4577293"/>
              <a:ext cx="426613" cy="28575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1" y="267963"/>
            <a:ext cx="1947333" cy="8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2D65A7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D65A7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5A7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2D65A7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2D65A7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2D65A7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3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7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svgold@umcutrecht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hyperlink" Target="http://www.rsvgold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svgold@umcutrecht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60AD9-36E8-4A4F-A5BF-AA9AEE297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796" y="2713451"/>
            <a:ext cx="7107057" cy="782344"/>
          </a:xfrm>
        </p:spPr>
        <p:txBody>
          <a:bodyPr lIns="91440" tIns="45720" rIns="91440" bIns="45720" anchor="t"/>
          <a:lstStyle/>
          <a:p>
            <a:pPr algn="ctr"/>
            <a:r>
              <a:rPr lang="en-GB" dirty="0"/>
              <a:t>What is RSV and why does it matter? </a:t>
            </a:r>
            <a:br>
              <a:rPr lang="en-GB" dirty="0"/>
            </a:br>
            <a:r>
              <a:rPr lang="en-GB" sz="2800" b="0" i="1" dirty="0"/>
              <a:t>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sz="2400" b="0" dirty="0"/>
          </a:p>
        </p:txBody>
      </p:sp>
    </p:spTree>
    <p:extLst>
      <p:ext uri="{BB962C8B-B14F-4D97-AF65-F5344CB8AC3E}">
        <p14:creationId xmlns:p14="http://schemas.microsoft.com/office/powerpoint/2010/main" val="37720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41EC-4FB9-4D55-9791-E28982A34D40}"/>
              </a:ext>
            </a:extLst>
          </p:cNvPr>
          <p:cNvSpPr txBox="1"/>
          <p:nvPr/>
        </p:nvSpPr>
        <p:spPr>
          <a:xfrm>
            <a:off x="442626" y="316856"/>
            <a:ext cx="639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1961AB"/>
                </a:solidFill>
                <a:latin typeface="+mj-lt"/>
              </a:rPr>
              <a:t>RSV </a:t>
            </a:r>
            <a:r>
              <a:rPr lang="nl-NL" sz="2800" b="1" dirty="0" err="1">
                <a:solidFill>
                  <a:srgbClr val="1961AB"/>
                </a:solidFill>
                <a:latin typeface="+mj-lt"/>
              </a:rPr>
              <a:t>clinical</a:t>
            </a:r>
            <a:r>
              <a:rPr lang="nl-NL" sz="2800" b="1" dirty="0">
                <a:solidFill>
                  <a:srgbClr val="1961AB"/>
                </a:solidFill>
                <a:latin typeface="+mj-lt"/>
              </a:rPr>
              <a:t> </a:t>
            </a:r>
            <a:r>
              <a:rPr lang="nl-NL" sz="2800" b="1" dirty="0" err="1">
                <a:solidFill>
                  <a:srgbClr val="1961AB"/>
                </a:solidFill>
                <a:latin typeface="+mj-lt"/>
              </a:rPr>
              <a:t>presentation</a:t>
            </a:r>
            <a:endParaRPr lang="en-GB" sz="2800" b="1" dirty="0">
              <a:solidFill>
                <a:srgbClr val="1961AB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86B3D-94C1-4742-804D-A3CBBB9FF002}"/>
              </a:ext>
            </a:extLst>
          </p:cNvPr>
          <p:cNvSpPr txBox="1"/>
          <p:nvPr/>
        </p:nvSpPr>
        <p:spPr>
          <a:xfrm>
            <a:off x="519764" y="2820202"/>
            <a:ext cx="115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B12AF9-67E6-3AA2-3D1B-2B5AF9E6F02A}"/>
              </a:ext>
            </a:extLst>
          </p:cNvPr>
          <p:cNvGrpSpPr/>
          <p:nvPr/>
        </p:nvGrpSpPr>
        <p:grpSpPr>
          <a:xfrm>
            <a:off x="0" y="2288658"/>
            <a:ext cx="2333628" cy="2082639"/>
            <a:chOff x="2606673" y="2375061"/>
            <a:chExt cx="4695827" cy="41002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DB2FFF-A689-B947-53AA-CC359D4BF833}"/>
                </a:ext>
              </a:extLst>
            </p:cNvPr>
            <p:cNvGrpSpPr/>
            <p:nvPr/>
          </p:nvGrpSpPr>
          <p:grpSpPr>
            <a:xfrm>
              <a:off x="4572000" y="3545567"/>
              <a:ext cx="2730500" cy="2929705"/>
              <a:chOff x="5210175" y="1964147"/>
              <a:chExt cx="2730500" cy="2929705"/>
            </a:xfrm>
          </p:grpSpPr>
          <p:pic>
            <p:nvPicPr>
              <p:cNvPr id="16" name="Graphic 15" descr="Baby outline">
                <a:extLst>
                  <a:ext uri="{FF2B5EF4-FFF2-40B4-BE49-F238E27FC236}">
                    <a16:creationId xmlns:a16="http://schemas.microsoft.com/office/drawing/2014/main" id="{C227B501-77E0-B8C4-A8E6-7C748F501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10175" y="1964147"/>
                <a:ext cx="2730500" cy="2929705"/>
              </a:xfrm>
              <a:prstGeom prst="rect">
                <a:avLst/>
              </a:prstGeom>
            </p:spPr>
          </p:pic>
          <p:pic>
            <p:nvPicPr>
              <p:cNvPr id="18" name="Graphic 17" descr="Lungs outline">
                <a:extLst>
                  <a:ext uri="{FF2B5EF4-FFF2-40B4-BE49-F238E27FC236}">
                    <a16:creationId xmlns:a16="http://schemas.microsoft.com/office/drawing/2014/main" id="{8892AE4B-7751-AE02-8E88-369665D7E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92837" y="3046411"/>
                <a:ext cx="765175" cy="765175"/>
              </a:xfrm>
              <a:prstGeom prst="rect">
                <a:avLst/>
              </a:prstGeom>
            </p:spPr>
          </p:pic>
        </p:grpSp>
        <p:pic>
          <p:nvPicPr>
            <p:cNvPr id="10" name="Graphic 9" descr="Covid-19 outline">
              <a:extLst>
                <a:ext uri="{FF2B5EF4-FFF2-40B4-BE49-F238E27FC236}">
                  <a16:creationId xmlns:a16="http://schemas.microsoft.com/office/drawing/2014/main" id="{77AA0293-924A-7D11-DD67-F2FE4B3A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00793" y="3429000"/>
              <a:ext cx="767556" cy="767556"/>
            </a:xfrm>
            <a:prstGeom prst="rect">
              <a:avLst/>
            </a:prstGeom>
          </p:spPr>
        </p:pic>
        <p:pic>
          <p:nvPicPr>
            <p:cNvPr id="12" name="Graphic 11" descr="Covid-19 outline">
              <a:extLst>
                <a:ext uri="{FF2B5EF4-FFF2-40B4-BE49-F238E27FC236}">
                  <a16:creationId xmlns:a16="http://schemas.microsoft.com/office/drawing/2014/main" id="{C1ABEEC9-28DC-2C2C-45D8-9C75CCD2C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00793" y="2375061"/>
              <a:ext cx="767556" cy="767556"/>
            </a:xfrm>
            <a:prstGeom prst="rect">
              <a:avLst/>
            </a:prstGeom>
          </p:spPr>
        </p:pic>
        <p:pic>
          <p:nvPicPr>
            <p:cNvPr id="13" name="Graphic 12" descr="Covid-19 outline">
              <a:extLst>
                <a:ext uri="{FF2B5EF4-FFF2-40B4-BE49-F238E27FC236}">
                  <a16:creationId xmlns:a16="http://schemas.microsoft.com/office/drawing/2014/main" id="{F2C83367-5FA8-E4FA-4D5D-517066BE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06673" y="2826007"/>
              <a:ext cx="767556" cy="767556"/>
            </a:xfrm>
            <a:prstGeom prst="rect">
              <a:avLst/>
            </a:prstGeom>
          </p:spPr>
        </p:pic>
        <p:pic>
          <p:nvPicPr>
            <p:cNvPr id="14" name="Graphic 13" descr="Arrow: Counter-clockwise curve outline">
              <a:extLst>
                <a:ext uri="{FF2B5EF4-FFF2-40B4-BE49-F238E27FC236}">
                  <a16:creationId xmlns:a16="http://schemas.microsoft.com/office/drawing/2014/main" id="{0F2730D1-57EB-0E13-9CB8-917FB77A5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148145">
              <a:off x="3853731" y="2987880"/>
              <a:ext cx="1542509" cy="1542509"/>
            </a:xfrm>
            <a:prstGeom prst="rect">
              <a:avLst/>
            </a:prstGeom>
          </p:spPr>
        </p:pic>
        <p:pic>
          <p:nvPicPr>
            <p:cNvPr id="15" name="Graphic 14" descr="Covid-19 outline">
              <a:extLst>
                <a:ext uri="{FF2B5EF4-FFF2-40B4-BE49-F238E27FC236}">
                  <a16:creationId xmlns:a16="http://schemas.microsoft.com/office/drawing/2014/main" id="{17210290-0E14-B402-9B47-4C2024B6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35787" y="2555872"/>
              <a:ext cx="767556" cy="76755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92601D-CF4D-A50B-CAFC-778176A984E6}"/>
              </a:ext>
            </a:extLst>
          </p:cNvPr>
          <p:cNvGrpSpPr/>
          <p:nvPr/>
        </p:nvGrpSpPr>
        <p:grpSpPr>
          <a:xfrm>
            <a:off x="2069061" y="2718229"/>
            <a:ext cx="1954905" cy="1818695"/>
            <a:chOff x="2601937" y="1634143"/>
            <a:chExt cx="4150548" cy="4015720"/>
          </a:xfrm>
        </p:grpSpPr>
        <p:pic>
          <p:nvPicPr>
            <p:cNvPr id="28" name="Graphic 27" descr="Baby outline">
              <a:extLst>
                <a:ext uri="{FF2B5EF4-FFF2-40B4-BE49-F238E27FC236}">
                  <a16:creationId xmlns:a16="http://schemas.microsoft.com/office/drawing/2014/main" id="{DE6C5221-42CC-AD9C-AC87-9EC6D753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1937" y="1634143"/>
              <a:ext cx="4150548" cy="4015720"/>
            </a:xfrm>
            <a:prstGeom prst="rect">
              <a:avLst/>
            </a:prstGeom>
          </p:spPr>
        </p:pic>
        <p:pic>
          <p:nvPicPr>
            <p:cNvPr id="31" name="Graphic 30" descr="Lungs outline">
              <a:extLst>
                <a:ext uri="{FF2B5EF4-FFF2-40B4-BE49-F238E27FC236}">
                  <a16:creationId xmlns:a16="http://schemas.microsoft.com/office/drawing/2014/main" id="{5645FCD2-F06A-9B22-DAED-87491DAB0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07904" y="3017237"/>
              <a:ext cx="1138612" cy="1138612"/>
            </a:xfrm>
            <a:prstGeom prst="rect">
              <a:avLst/>
            </a:prstGeom>
          </p:spPr>
        </p:pic>
      </p:grpSp>
      <p:pic>
        <p:nvPicPr>
          <p:cNvPr id="38" name="Graphic 37" descr="Baby outline">
            <a:extLst>
              <a:ext uri="{FF2B5EF4-FFF2-40B4-BE49-F238E27FC236}">
                <a16:creationId xmlns:a16="http://schemas.microsoft.com/office/drawing/2014/main" id="{2088D929-358C-6DF9-16C2-9B67D3D3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8729" y="2650733"/>
            <a:ext cx="1856189" cy="193472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BD15730-69E5-E814-3F1C-36ACBFE7F634}"/>
              </a:ext>
            </a:extLst>
          </p:cNvPr>
          <p:cNvGrpSpPr/>
          <p:nvPr/>
        </p:nvGrpSpPr>
        <p:grpSpPr>
          <a:xfrm>
            <a:off x="5318353" y="2663061"/>
            <a:ext cx="1746555" cy="1995239"/>
            <a:chOff x="7281634" y="444943"/>
            <a:chExt cx="1862366" cy="1998236"/>
          </a:xfrm>
        </p:grpSpPr>
        <p:pic>
          <p:nvPicPr>
            <p:cNvPr id="41" name="Graphic 40" descr="Baby outline">
              <a:extLst>
                <a:ext uri="{FF2B5EF4-FFF2-40B4-BE49-F238E27FC236}">
                  <a16:creationId xmlns:a16="http://schemas.microsoft.com/office/drawing/2014/main" id="{50314920-605D-8063-C43C-80F7F8EEB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81634" y="444943"/>
              <a:ext cx="1862366" cy="1998236"/>
            </a:xfrm>
            <a:prstGeom prst="rect">
              <a:avLst/>
            </a:prstGeom>
          </p:spPr>
        </p:pic>
        <p:pic>
          <p:nvPicPr>
            <p:cNvPr id="42" name="Graphic 41" descr="Lungs with virus outline">
              <a:extLst>
                <a:ext uri="{FF2B5EF4-FFF2-40B4-BE49-F238E27FC236}">
                  <a16:creationId xmlns:a16="http://schemas.microsoft.com/office/drawing/2014/main" id="{AE2532B4-98E9-0C57-BA3A-71043364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4929" y="1142385"/>
              <a:ext cx="569536" cy="58469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1C7C0F-4F03-8CF1-D66D-1388BBF8214D}"/>
              </a:ext>
            </a:extLst>
          </p:cNvPr>
          <p:cNvGrpSpPr/>
          <p:nvPr/>
        </p:nvGrpSpPr>
        <p:grpSpPr>
          <a:xfrm>
            <a:off x="6967980" y="2552101"/>
            <a:ext cx="1786094" cy="2086064"/>
            <a:chOff x="7281634" y="444943"/>
            <a:chExt cx="1862366" cy="1998236"/>
          </a:xfrm>
        </p:grpSpPr>
        <p:pic>
          <p:nvPicPr>
            <p:cNvPr id="44" name="Graphic 43" descr="Baby outline">
              <a:extLst>
                <a:ext uri="{FF2B5EF4-FFF2-40B4-BE49-F238E27FC236}">
                  <a16:creationId xmlns:a16="http://schemas.microsoft.com/office/drawing/2014/main" id="{95D9610C-4B39-35E2-409F-637B724B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81634" y="444943"/>
              <a:ext cx="1862366" cy="1998236"/>
            </a:xfrm>
            <a:prstGeom prst="rect">
              <a:avLst/>
            </a:prstGeom>
          </p:spPr>
        </p:pic>
        <p:pic>
          <p:nvPicPr>
            <p:cNvPr id="45" name="Graphic 44" descr="Lungs with virus outline">
              <a:extLst>
                <a:ext uri="{FF2B5EF4-FFF2-40B4-BE49-F238E27FC236}">
                  <a16:creationId xmlns:a16="http://schemas.microsoft.com/office/drawing/2014/main" id="{E78D831F-2EFA-702E-9E95-62FC2A86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34929" y="1142384"/>
              <a:ext cx="569536" cy="545512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AD4CF4-1CC5-B0F7-31AD-AFF79F9C70DF}"/>
              </a:ext>
            </a:extLst>
          </p:cNvPr>
          <p:cNvCxnSpPr/>
          <p:nvPr/>
        </p:nvCxnSpPr>
        <p:spPr>
          <a:xfrm>
            <a:off x="151286" y="4633643"/>
            <a:ext cx="84280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DF85C8-3DD5-8441-5A6B-EFC07C33B1E6}"/>
              </a:ext>
            </a:extLst>
          </p:cNvPr>
          <p:cNvGrpSpPr/>
          <p:nvPr/>
        </p:nvGrpSpPr>
        <p:grpSpPr>
          <a:xfrm>
            <a:off x="307545" y="1191786"/>
            <a:ext cx="8996741" cy="1254715"/>
            <a:chOff x="525402" y="4370486"/>
            <a:chExt cx="8996741" cy="12547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1C79E1-E548-9CF5-DBD4-F058589033C7}"/>
                </a:ext>
              </a:extLst>
            </p:cNvPr>
            <p:cNvSpPr txBox="1"/>
            <p:nvPr/>
          </p:nvSpPr>
          <p:spPr>
            <a:xfrm>
              <a:off x="525402" y="4383664"/>
              <a:ext cx="152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1961AB"/>
                  </a:solidFill>
                  <a:latin typeface="+mj-lt"/>
                </a:rPr>
                <a:t>Virus</a:t>
              </a:r>
            </a:p>
            <a:p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inhalation</a:t>
              </a:r>
              <a:r>
                <a:rPr lang="nl-NL" dirty="0">
                  <a:solidFill>
                    <a:srgbClr val="1961AB"/>
                  </a:solidFill>
                  <a:latin typeface="+mj-lt"/>
                </a:rPr>
                <a:t> </a:t>
              </a:r>
              <a:endParaRPr lang="en-GB" dirty="0">
                <a:solidFill>
                  <a:srgbClr val="1961AB"/>
                </a:solidFill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4B2D0C-2EFB-38AA-DFA9-9C2F238A545A}"/>
                </a:ext>
              </a:extLst>
            </p:cNvPr>
            <p:cNvSpPr txBox="1"/>
            <p:nvPr/>
          </p:nvSpPr>
          <p:spPr>
            <a:xfrm>
              <a:off x="2359195" y="4371335"/>
              <a:ext cx="1693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Incubation</a:t>
              </a:r>
              <a:r>
                <a:rPr lang="nl-NL" dirty="0">
                  <a:solidFill>
                    <a:srgbClr val="1961AB"/>
                  </a:solidFill>
                  <a:latin typeface="+mj-lt"/>
                </a:rPr>
                <a:t> 4-6 </a:t>
              </a:r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days</a:t>
              </a:r>
              <a:endParaRPr lang="en-GB" dirty="0">
                <a:solidFill>
                  <a:srgbClr val="1961AB"/>
                </a:solidFill>
                <a:latin typeface="+mj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BDE0D0-93AD-1CF3-50AC-5F8D77B3E7FB}"/>
                </a:ext>
              </a:extLst>
            </p:cNvPr>
            <p:cNvSpPr txBox="1"/>
            <p:nvPr/>
          </p:nvSpPr>
          <p:spPr>
            <a:xfrm>
              <a:off x="4385641" y="4370486"/>
              <a:ext cx="1072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Upper</a:t>
              </a:r>
              <a:r>
                <a:rPr lang="nl-NL" dirty="0">
                  <a:solidFill>
                    <a:srgbClr val="1961AB"/>
                  </a:solidFill>
                  <a:latin typeface="+mj-lt"/>
                </a:rPr>
                <a:t> </a:t>
              </a:r>
            </a:p>
            <a:p>
              <a:r>
                <a:rPr lang="nl-NL" dirty="0">
                  <a:solidFill>
                    <a:srgbClr val="1961AB"/>
                  </a:solidFill>
                  <a:latin typeface="+mj-lt"/>
                </a:rPr>
                <a:t>RTI</a:t>
              </a:r>
              <a:endParaRPr lang="en-GB" dirty="0">
                <a:solidFill>
                  <a:srgbClr val="1961AB"/>
                </a:solidFill>
                <a:latin typeface="+mj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447A66-29A4-F5D5-8D88-580160E4485D}"/>
                </a:ext>
              </a:extLst>
            </p:cNvPr>
            <p:cNvSpPr txBox="1"/>
            <p:nvPr/>
          </p:nvSpPr>
          <p:spPr>
            <a:xfrm>
              <a:off x="5753233" y="4386637"/>
              <a:ext cx="1048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Lower</a:t>
              </a:r>
              <a:r>
                <a:rPr lang="nl-NL" dirty="0">
                  <a:solidFill>
                    <a:srgbClr val="1961AB"/>
                  </a:solidFill>
                  <a:latin typeface="+mj-lt"/>
                </a:rPr>
                <a:t> </a:t>
              </a:r>
            </a:p>
            <a:p>
              <a:r>
                <a:rPr lang="nl-NL" dirty="0">
                  <a:solidFill>
                    <a:srgbClr val="1961AB"/>
                  </a:solidFill>
                  <a:latin typeface="+mj-lt"/>
                </a:rPr>
                <a:t>RTI</a:t>
              </a:r>
              <a:endParaRPr lang="en-GB" dirty="0">
                <a:solidFill>
                  <a:srgbClr val="1961AB"/>
                </a:solidFill>
                <a:latin typeface="+mj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2B4583-C568-DEDA-BACD-4391FB3321D4}"/>
                </a:ext>
              </a:extLst>
            </p:cNvPr>
            <p:cNvSpPr txBox="1"/>
            <p:nvPr/>
          </p:nvSpPr>
          <p:spPr>
            <a:xfrm>
              <a:off x="7435285" y="4794204"/>
              <a:ext cx="2086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1961AB"/>
                  </a:solidFill>
                  <a:latin typeface="+mj-lt"/>
                </a:rPr>
                <a:t>Severe </a:t>
              </a:r>
              <a:r>
                <a:rPr lang="nl-NL" dirty="0" err="1">
                  <a:solidFill>
                    <a:srgbClr val="1961AB"/>
                  </a:solidFill>
                  <a:latin typeface="+mj-lt"/>
                </a:rPr>
                <a:t>infection</a:t>
              </a:r>
              <a:endParaRPr lang="en-GB" dirty="0">
                <a:solidFill>
                  <a:srgbClr val="1961AB"/>
                </a:solidFill>
                <a:latin typeface="+mj-lt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9D2AFE-6937-F4AD-C8B0-94CB9D3BF492}"/>
              </a:ext>
            </a:extLst>
          </p:cNvPr>
          <p:cNvGrpSpPr/>
          <p:nvPr/>
        </p:nvGrpSpPr>
        <p:grpSpPr>
          <a:xfrm>
            <a:off x="1408914" y="4936933"/>
            <a:ext cx="7308171" cy="1681790"/>
            <a:chOff x="1585755" y="4300324"/>
            <a:chExt cx="7308171" cy="16817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D138FE-B91E-A9EB-2DC1-C857F44FAE40}"/>
                </a:ext>
              </a:extLst>
            </p:cNvPr>
            <p:cNvSpPr txBox="1"/>
            <p:nvPr/>
          </p:nvSpPr>
          <p:spPr>
            <a:xfrm>
              <a:off x="1585755" y="4334349"/>
              <a:ext cx="2080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008000"/>
                  </a:solidFill>
                  <a:latin typeface="+mj-lt"/>
                </a:rPr>
                <a:t>No </a:t>
              </a:r>
              <a:r>
                <a:rPr lang="nl-NL" sz="2000" dirty="0" err="1">
                  <a:solidFill>
                    <a:srgbClr val="008000"/>
                  </a:solidFill>
                  <a:latin typeface="+mj-lt"/>
                </a:rPr>
                <a:t>symptoms</a:t>
              </a:r>
              <a:endParaRPr lang="en-GB" sz="20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303407D-2A00-2F21-CD75-FA51BDD32FEB}"/>
                </a:ext>
              </a:extLst>
            </p:cNvPr>
            <p:cNvSpPr txBox="1"/>
            <p:nvPr/>
          </p:nvSpPr>
          <p:spPr>
            <a:xfrm>
              <a:off x="4057314" y="4320121"/>
              <a:ext cx="1680213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Runny</a:t>
              </a:r>
              <a:r>
                <a:rPr lang="nl-NL" sz="2000" dirty="0">
                  <a:solidFill>
                    <a:srgbClr val="EB6209"/>
                  </a:solidFill>
                  <a:latin typeface="+mj-lt"/>
                </a:rPr>
                <a:t> </a:t>
              </a:r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nose</a:t>
              </a:r>
              <a:endParaRPr lang="nl-NL" sz="2000" dirty="0">
                <a:solidFill>
                  <a:srgbClr val="EB6209"/>
                </a:solidFill>
                <a:latin typeface="+mj-lt"/>
              </a:endParaRPr>
            </a:p>
            <a:p>
              <a:r>
                <a:rPr lang="nl-NL" sz="2000" dirty="0">
                  <a:solidFill>
                    <a:srgbClr val="EB6209"/>
                  </a:solidFill>
                  <a:latin typeface="+mj-lt"/>
                </a:rPr>
                <a:t>Fever (≥38C)</a:t>
              </a:r>
            </a:p>
            <a:p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Poor</a:t>
              </a:r>
              <a:r>
                <a:rPr lang="nl-NL" sz="2000" dirty="0">
                  <a:solidFill>
                    <a:srgbClr val="EB6209"/>
                  </a:solidFill>
                  <a:latin typeface="+mj-lt"/>
                </a:rPr>
                <a:t> </a:t>
              </a:r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feeding</a:t>
              </a:r>
              <a:endParaRPr lang="nl-NL" sz="2000" dirty="0">
                <a:solidFill>
                  <a:srgbClr val="EB6209"/>
                </a:solidFill>
                <a:latin typeface="+mj-lt"/>
              </a:endParaRPr>
            </a:p>
            <a:p>
              <a:endParaRPr lang="nl-NL" sz="2000" dirty="0">
                <a:solidFill>
                  <a:srgbClr val="1961AB"/>
                </a:solidFill>
                <a:latin typeface="+mj-lt"/>
              </a:endParaRPr>
            </a:p>
            <a:p>
              <a:endParaRPr lang="en-GB" sz="2000" dirty="0">
                <a:solidFill>
                  <a:srgbClr val="1961AB"/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C56655-67AC-E741-6F06-906EBA3B5578}"/>
                </a:ext>
              </a:extLst>
            </p:cNvPr>
            <p:cNvSpPr txBox="1"/>
            <p:nvPr/>
          </p:nvSpPr>
          <p:spPr>
            <a:xfrm>
              <a:off x="5739527" y="4300324"/>
              <a:ext cx="165017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Coughing</a:t>
              </a:r>
              <a:endParaRPr lang="nl-NL" sz="2000" dirty="0">
                <a:solidFill>
                  <a:srgbClr val="EB6209"/>
                </a:solidFill>
                <a:latin typeface="+mj-lt"/>
              </a:endParaRPr>
            </a:p>
            <a:p>
              <a:r>
                <a:rPr lang="nl-NL" sz="2000" dirty="0">
                  <a:solidFill>
                    <a:srgbClr val="EB6209"/>
                  </a:solidFill>
                  <a:latin typeface="+mj-lt"/>
                </a:rPr>
                <a:t>DIB</a:t>
              </a:r>
            </a:p>
            <a:p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Thoracic</a:t>
              </a:r>
              <a:r>
                <a:rPr lang="nl-NL" sz="2000" dirty="0">
                  <a:solidFill>
                    <a:srgbClr val="EB6209"/>
                  </a:solidFill>
                  <a:latin typeface="+mj-lt"/>
                </a:rPr>
                <a:t> </a:t>
              </a:r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retractions</a:t>
              </a:r>
              <a:endParaRPr lang="nl-NL" sz="2000" dirty="0">
                <a:solidFill>
                  <a:srgbClr val="EB6209"/>
                </a:solidFill>
                <a:latin typeface="+mj-lt"/>
              </a:endParaRPr>
            </a:p>
            <a:p>
              <a:r>
                <a:rPr lang="nl-NL" sz="2000" dirty="0" err="1">
                  <a:solidFill>
                    <a:srgbClr val="EB6209"/>
                  </a:solidFill>
                  <a:latin typeface="+mj-lt"/>
                </a:rPr>
                <a:t>Wheezing</a:t>
              </a:r>
              <a:endParaRPr lang="en-GB" sz="2000" dirty="0">
                <a:solidFill>
                  <a:srgbClr val="EB6209"/>
                </a:solidFill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5A807C3-F99F-7A03-D16A-FD162074FE7C}"/>
                </a:ext>
              </a:extLst>
            </p:cNvPr>
            <p:cNvSpPr txBox="1"/>
            <p:nvPr/>
          </p:nvSpPr>
          <p:spPr>
            <a:xfrm>
              <a:off x="7398033" y="4324962"/>
              <a:ext cx="1495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  <a:latin typeface="+mj-lt"/>
                </a:rPr>
                <a:t>Severe </a:t>
              </a:r>
              <a:r>
                <a:rPr lang="nl-NL" sz="2000" dirty="0" err="1">
                  <a:solidFill>
                    <a:srgbClr val="FF0000"/>
                  </a:solidFill>
                  <a:latin typeface="+mj-lt"/>
                </a:rPr>
                <a:t>hypoxemia</a:t>
              </a:r>
              <a:endParaRPr lang="en-GB" sz="20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3" name="Graphic 2" descr="Lungs outline">
            <a:extLst>
              <a:ext uri="{FF2B5EF4-FFF2-40B4-BE49-F238E27FC236}">
                <a16:creationId xmlns:a16="http://schemas.microsoft.com/office/drawing/2014/main" id="{26735933-9B91-0590-2BA0-CCB8F8A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1590" y="3297800"/>
            <a:ext cx="624059" cy="606581"/>
          </a:xfrm>
          <a:prstGeom prst="rect">
            <a:avLst/>
          </a:prstGeom>
        </p:spPr>
      </p:pic>
      <p:pic>
        <p:nvPicPr>
          <p:cNvPr id="7" name="Graphic 6" descr="Covid-19 outline">
            <a:extLst>
              <a:ext uri="{FF2B5EF4-FFF2-40B4-BE49-F238E27FC236}">
                <a16:creationId xmlns:a16="http://schemas.microsoft.com/office/drawing/2014/main" id="{DC1B6084-11BA-111E-5770-62B047FC7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2574" y="2998507"/>
            <a:ext cx="241628" cy="249615"/>
          </a:xfrm>
          <a:prstGeom prst="rect">
            <a:avLst/>
          </a:prstGeom>
        </p:spPr>
      </p:pic>
      <p:pic>
        <p:nvPicPr>
          <p:cNvPr id="17" name="Graphic 16" descr="Covid-19 outline">
            <a:extLst>
              <a:ext uri="{FF2B5EF4-FFF2-40B4-BE49-F238E27FC236}">
                <a16:creationId xmlns:a16="http://schemas.microsoft.com/office/drawing/2014/main" id="{08B916A0-D7AD-2DD6-740B-661853FDDF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4612071" y="3109533"/>
            <a:ext cx="208372" cy="215260"/>
          </a:xfrm>
          <a:prstGeom prst="rect">
            <a:avLst/>
          </a:prstGeom>
        </p:spPr>
      </p:pic>
      <p:pic>
        <p:nvPicPr>
          <p:cNvPr id="47" name="Graphic 6" descr="Covid-19 outline">
            <a:extLst>
              <a:ext uri="{FF2B5EF4-FFF2-40B4-BE49-F238E27FC236}">
                <a16:creationId xmlns:a16="http://schemas.microsoft.com/office/drawing/2014/main" id="{DC1B6084-11BA-111E-5770-62B047FC7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8004" y="3035102"/>
            <a:ext cx="247652" cy="255838"/>
          </a:xfrm>
          <a:prstGeom prst="rect">
            <a:avLst/>
          </a:prstGeom>
        </p:spPr>
      </p:pic>
      <p:pic>
        <p:nvPicPr>
          <p:cNvPr id="48" name="Graphic 6" descr="Covid-19 outline">
            <a:extLst>
              <a:ext uri="{FF2B5EF4-FFF2-40B4-BE49-F238E27FC236}">
                <a16:creationId xmlns:a16="http://schemas.microsoft.com/office/drawing/2014/main" id="{DC1B6084-11BA-111E-5770-62B047FC7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5886" y="3072414"/>
            <a:ext cx="287502" cy="297005"/>
          </a:xfrm>
          <a:prstGeom prst="rect">
            <a:avLst/>
          </a:prstGeom>
        </p:spPr>
      </p:pic>
      <p:pic>
        <p:nvPicPr>
          <p:cNvPr id="46" name="Graphic 45" descr="Siren with solid fill">
            <a:extLst>
              <a:ext uri="{FF2B5EF4-FFF2-40B4-BE49-F238E27FC236}">
                <a16:creationId xmlns:a16="http://schemas.microsoft.com/office/drawing/2014/main" id="{F9BBE341-C1B0-4955-936E-BC8B76E5F1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77602" y="184937"/>
            <a:ext cx="1578110" cy="15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10FC1-7B4C-99A8-AE70-61376103734D}"/>
              </a:ext>
            </a:extLst>
          </p:cNvPr>
          <p:cNvSpPr txBox="1"/>
          <p:nvPr/>
        </p:nvSpPr>
        <p:spPr>
          <a:xfrm rot="21600000">
            <a:off x="1556741" y="1861691"/>
            <a:ext cx="6948280" cy="3479381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r>
              <a:rPr lang="en-US" b="1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</a:t>
            </a:r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sz="2000" b="0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Premature birth &lt;36 weeks gestational age</a:t>
            </a:r>
          </a:p>
          <a:p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&lt;6 months</a:t>
            </a:r>
          </a:p>
          <a:p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Age 65+ years</a:t>
            </a:r>
            <a:endParaRPr lang="en-US" sz="2000" b="0" i="0" spc="150">
              <a:solidFill>
                <a:srgbClr val="000000">
                  <a:alpha val="100000"/>
                </a:srgbClr>
              </a:solidFill>
              <a:latin typeface="+mj-lt"/>
              <a:cs typeface="Calibri"/>
            </a:endParaRPr>
          </a:p>
          <a:p>
            <a:endParaRPr lang="en-US" b="0" i="0" spc="150">
              <a:solidFill>
                <a:srgbClr val="000000">
                  <a:alpha val="100000"/>
                </a:srgbClr>
              </a:solidFill>
              <a:latin typeface="+mj-lt"/>
              <a:cs typeface="Calibri"/>
            </a:endParaRPr>
          </a:p>
          <a:p>
            <a:r>
              <a:rPr lang="en-US" b="1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Comorbidities</a:t>
            </a:r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sz="2000" spc="150">
                <a:solidFill>
                  <a:srgbClr val="000000">
                    <a:alpha val="100000"/>
                  </a:srgbClr>
                </a:solidFill>
                <a:latin typeface="+mj-lt"/>
                <a:cs typeface="Calibri"/>
              </a:rPr>
              <a:t>Including heart diseases, chronic lung diseases, Down’s Syndrome.</a:t>
            </a:r>
            <a:endParaRPr lang="en-US" b="1">
              <a:latin typeface="+mj-lt"/>
              <a:cs typeface="Calibri" panose="020F0502020204030204" pitchFamily="34" charset="0"/>
            </a:endParaRPr>
          </a:p>
          <a:p>
            <a:pPr algn="l"/>
            <a:br>
              <a:rPr lang="en-US" b="1">
                <a:latin typeface="+mj-lt"/>
                <a:cs typeface="Calibri" panose="020F0502020204030204" pitchFamily="34" charset="0"/>
              </a:rPr>
            </a:br>
            <a:r>
              <a:rPr lang="en-US" b="1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 panose="020F0502020204030204" pitchFamily="34" charset="0"/>
              </a:rPr>
              <a:t>Others</a:t>
            </a:r>
          </a:p>
          <a:p>
            <a:pPr algn="l"/>
            <a:r>
              <a:rPr lang="en-US" sz="2000" i="0" spc="150">
                <a:solidFill>
                  <a:srgbClr val="000000">
                    <a:alpha val="100000"/>
                  </a:srgbClr>
                </a:solidFill>
                <a:latin typeface="+mj-lt"/>
                <a:cs typeface="Calibri" panose="020F0502020204030204" pitchFamily="34" charset="0"/>
              </a:rPr>
              <a:t>Malnutrition, HIV/AIDS, limited access to healthcare.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17728-16A8-49E3-8F8D-A92FB661AD33}"/>
              </a:ext>
            </a:extLst>
          </p:cNvPr>
          <p:cNvGrpSpPr/>
          <p:nvPr/>
        </p:nvGrpSpPr>
        <p:grpSpPr>
          <a:xfrm>
            <a:off x="638979" y="1861690"/>
            <a:ext cx="573938" cy="504825"/>
            <a:chOff x="1090030" y="2402700"/>
            <a:chExt cx="573938" cy="50482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C2D221A-2067-9BEE-5529-BC27D5C86397}"/>
                </a:ext>
              </a:extLst>
            </p:cNvPr>
            <p:cNvGrpSpPr/>
            <p:nvPr/>
          </p:nvGrpSpPr>
          <p:grpSpPr>
            <a:xfrm rot="21600000">
              <a:off x="1141884" y="2402700"/>
              <a:ext cx="516731" cy="504825"/>
              <a:chOff x="354806" y="1743075"/>
              <a:chExt cx="516731" cy="5048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194E2F9C-E8EA-920C-3C28-12F6F6B3311B}"/>
                  </a:ext>
                </a:extLst>
              </p:cNvPr>
              <p:cNvSpPr/>
              <p:nvPr/>
            </p:nvSpPr>
            <p:spPr>
              <a:xfrm>
                <a:off x="354806" y="1743075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940AB-8D58-93EE-5CA5-B0F19DD362ED}"/>
                </a:ext>
              </a:extLst>
            </p:cNvPr>
            <p:cNvSpPr txBox="1"/>
            <p:nvPr/>
          </p:nvSpPr>
          <p:spPr>
            <a:xfrm rot="21600000">
              <a:off x="1090030" y="2540053"/>
              <a:ext cx="573938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 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248D03-11E9-4478-BD3E-743A4EE4EBAF}"/>
              </a:ext>
            </a:extLst>
          </p:cNvPr>
          <p:cNvGrpSpPr/>
          <p:nvPr/>
        </p:nvGrpSpPr>
        <p:grpSpPr>
          <a:xfrm>
            <a:off x="655782" y="3511225"/>
            <a:ext cx="551782" cy="504825"/>
            <a:chOff x="1106833" y="3391590"/>
            <a:chExt cx="551782" cy="504825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0E1DF33-A5C6-1FC6-E396-E203D529EE52}"/>
                </a:ext>
              </a:extLst>
            </p:cNvPr>
            <p:cNvGrpSpPr/>
            <p:nvPr/>
          </p:nvGrpSpPr>
          <p:grpSpPr>
            <a:xfrm rot="21600000">
              <a:off x="1141884" y="3391590"/>
              <a:ext cx="516731" cy="504825"/>
              <a:chOff x="354806" y="2886075"/>
              <a:chExt cx="516731" cy="50482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EB45D72-7AA3-5C66-2FB1-B28D940F4D22}"/>
                  </a:ext>
                </a:extLst>
              </p:cNvPr>
              <p:cNvSpPr/>
              <p:nvPr/>
            </p:nvSpPr>
            <p:spPr>
              <a:xfrm>
                <a:off x="354806" y="2886075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82DB0-8FF0-3EC6-C2F9-924EF2270CA1}"/>
                </a:ext>
              </a:extLst>
            </p:cNvPr>
            <p:cNvSpPr txBox="1"/>
            <p:nvPr/>
          </p:nvSpPr>
          <p:spPr>
            <a:xfrm rot="21600000">
              <a:off x="1106833" y="3518669"/>
              <a:ext cx="526313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E1C87D-4D63-455C-9506-9EB9E079FCBA}"/>
              </a:ext>
            </a:extLst>
          </p:cNvPr>
          <p:cNvGrpSpPr/>
          <p:nvPr/>
        </p:nvGrpSpPr>
        <p:grpSpPr>
          <a:xfrm>
            <a:off x="690833" y="4883899"/>
            <a:ext cx="526313" cy="504825"/>
            <a:chOff x="1137655" y="4362041"/>
            <a:chExt cx="526313" cy="504825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FA0888B-4B54-8759-E0B3-EA6F768D0158}"/>
                </a:ext>
              </a:extLst>
            </p:cNvPr>
            <p:cNvGrpSpPr/>
            <p:nvPr/>
          </p:nvGrpSpPr>
          <p:grpSpPr>
            <a:xfrm rot="21600000">
              <a:off x="1141884" y="4362041"/>
              <a:ext cx="516731" cy="504825"/>
              <a:chOff x="354806" y="3969544"/>
              <a:chExt cx="516731" cy="504825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1BB9826-A8BD-31FA-0A31-7885263D240C}"/>
                  </a:ext>
                </a:extLst>
              </p:cNvPr>
              <p:cNvSpPr/>
              <p:nvPr/>
            </p:nvSpPr>
            <p:spPr>
              <a:xfrm>
                <a:off x="354806" y="3969544"/>
                <a:ext cx="516731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302902" h="302716">
                    <a:moveTo>
                      <a:pt x="151433" y="15"/>
                    </a:moveTo>
                    <a:cubicBezTo>
                      <a:pt x="67765" y="15"/>
                      <a:pt x="-15" y="67795"/>
                      <a:pt x="-15" y="151387"/>
                    </a:cubicBezTo>
                    <a:cubicBezTo>
                      <a:pt x="-15" y="234997"/>
                      <a:pt x="67765" y="302701"/>
                      <a:pt x="151433" y="302701"/>
                    </a:cubicBezTo>
                    <a:cubicBezTo>
                      <a:pt x="235043" y="302701"/>
                      <a:pt x="302890" y="235007"/>
                      <a:pt x="302890" y="151396"/>
                    </a:cubicBezTo>
                    <a:cubicBezTo>
                      <a:pt x="302880" y="67795"/>
                      <a:pt x="235034" y="15"/>
                      <a:pt x="151433" y="15"/>
                    </a:cubicBezTo>
                    <a:close/>
                  </a:path>
                </a:pathLst>
              </a:custGeom>
              <a:solidFill>
                <a:srgbClr val="004D9A"/>
              </a:solid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9DDD7B-86E4-A6F1-FB15-93052DECD145}"/>
                </a:ext>
              </a:extLst>
            </p:cNvPr>
            <p:cNvSpPr txBox="1"/>
            <p:nvPr/>
          </p:nvSpPr>
          <p:spPr>
            <a:xfrm rot="21600000">
              <a:off x="1137655" y="4499394"/>
              <a:ext cx="526313" cy="226219"/>
            </a:xfrm>
            <a:prstGeom prst="rect">
              <a:avLst/>
            </a:prstGeom>
          </p:spPr>
          <p:txBody>
            <a:bodyPr lIns="0" tIns="14400" rIns="0" bIns="0" rtlCol="0" anchor="t"/>
            <a:lstStyle/>
            <a:p>
              <a:pPr algn="ctr">
                <a:lnSpc>
                  <a:spcPts val="1800"/>
                </a:lnSpc>
              </a:pPr>
              <a:r>
                <a:rPr lang="en-US" sz="1600" b="1" i="0" spc="150">
                  <a:solidFill>
                    <a:schemeClr val="bg1"/>
                  </a:solidFill>
                  <a:latin typeface="Noto Sans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-738131" y="81718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>
                <a:latin typeface="+mj-lt"/>
              </a:rPr>
              <a:t>Risk factors </a:t>
            </a:r>
            <a:r>
              <a:rPr lang="nl-NL" altLang="nl-NL" sz="2800" b="1" err="1">
                <a:latin typeface="+mj-lt"/>
              </a:rPr>
              <a:t>for</a:t>
            </a:r>
            <a:r>
              <a:rPr lang="nl-NL" altLang="nl-NL" sz="2800" b="1">
                <a:latin typeface="+mj-lt"/>
              </a:rPr>
              <a:t> severe RSV </a:t>
            </a:r>
            <a:r>
              <a:rPr lang="nl-NL" altLang="nl-NL" sz="2800" b="1" err="1">
                <a:latin typeface="+mj-lt"/>
              </a:rPr>
              <a:t>infection</a:t>
            </a:r>
            <a:endParaRPr lang="nl-NL" altLang="nl-NL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14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366B1DA-24C1-4A6F-997F-584BAD7B6FA8}"/>
              </a:ext>
            </a:extLst>
          </p:cNvPr>
          <p:cNvSpPr txBox="1">
            <a:spLocks/>
          </p:cNvSpPr>
          <p:nvPr/>
        </p:nvSpPr>
        <p:spPr bwMode="auto">
          <a:xfrm>
            <a:off x="431148" y="524163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 dirty="0">
                <a:latin typeface="+mj-lt"/>
              </a:rPr>
              <a:t>Prevention of RSV-</a:t>
            </a:r>
            <a:r>
              <a:rPr lang="nl-NL" altLang="nl-NL" sz="2800" b="1" dirty="0" err="1">
                <a:latin typeface="+mj-lt"/>
              </a:rPr>
              <a:t>associated</a:t>
            </a:r>
            <a:r>
              <a:rPr lang="nl-NL" altLang="nl-NL" sz="2800" b="1" dirty="0">
                <a:latin typeface="+mj-lt"/>
              </a:rPr>
              <a:t> </a:t>
            </a:r>
            <a:r>
              <a:rPr lang="nl-NL" altLang="nl-NL" sz="2800" b="1" dirty="0" err="1">
                <a:latin typeface="+mj-lt"/>
              </a:rPr>
              <a:t>mortality</a:t>
            </a:r>
            <a:endParaRPr lang="nl-NL" altLang="nl-NL" sz="2800" b="1" dirty="0">
              <a:latin typeface="+mj-lt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D2F6BFC-BEB0-C7D3-F040-28D1E0BA5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80019"/>
              </p:ext>
            </p:extLst>
          </p:nvPr>
        </p:nvGraphicFramePr>
        <p:xfrm>
          <a:off x="513859" y="1186949"/>
          <a:ext cx="8116281" cy="47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23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6F4FC9-C407-CBE5-66FA-81DD65B61E5B}"/>
              </a:ext>
            </a:extLst>
          </p:cNvPr>
          <p:cNvSpPr txBox="1">
            <a:spLocks/>
          </p:cNvSpPr>
          <p:nvPr/>
        </p:nvSpPr>
        <p:spPr bwMode="auto">
          <a:xfrm>
            <a:off x="1008042" y="500729"/>
            <a:ext cx="7127914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>
                <a:ea typeface="ＭＳ Ｐゴシック"/>
              </a:rPr>
              <a:t>Why focus on preventive strategy  implementation now?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27A954-1C1D-AC4A-3394-D545EB1CB98F}"/>
              </a:ext>
            </a:extLst>
          </p:cNvPr>
          <p:cNvSpPr txBox="1"/>
          <p:nvPr/>
        </p:nvSpPr>
        <p:spPr>
          <a:xfrm>
            <a:off x="2424792" y="1761114"/>
            <a:ext cx="429441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+mj-lt"/>
              </a:rPr>
              <a:t>New, game-changing tools for preventing RSV in early life are now achieving or on the pathway to licensure</a:t>
            </a:r>
            <a:endParaRPr lang="nl-NL">
              <a:latin typeface="+mj-lt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10" name="Graphic 10" descr="Pijl: curve rechtsom silhouet">
            <a:extLst>
              <a:ext uri="{FF2B5EF4-FFF2-40B4-BE49-F238E27FC236}">
                <a16:creationId xmlns:a16="http://schemas.microsoft.com/office/drawing/2014/main" id="{2B6E043A-C365-01D4-0212-E4602F3A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20000">
            <a:off x="5927958" y="2613138"/>
            <a:ext cx="1604726" cy="163867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112DADA-415B-220D-F929-D95BF161C4CB}"/>
              </a:ext>
            </a:extLst>
          </p:cNvPr>
          <p:cNvSpPr txBox="1"/>
          <p:nvPr/>
        </p:nvSpPr>
        <p:spPr>
          <a:xfrm>
            <a:off x="4816457" y="4219022"/>
            <a:ext cx="39596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>
                <a:solidFill>
                  <a:srgbClr val="1C1C1C"/>
                </a:solidFill>
                <a:latin typeface="+mj-lt"/>
              </a:rPr>
              <a:t>Maternal</a:t>
            </a:r>
            <a:r>
              <a:rPr lang="nl-NL">
                <a:solidFill>
                  <a:srgbClr val="1C1C1C"/>
                </a:solidFill>
                <a:latin typeface="+mj-lt"/>
              </a:rPr>
              <a:t> </a:t>
            </a:r>
            <a:r>
              <a:rPr lang="nl-NL" err="1">
                <a:solidFill>
                  <a:srgbClr val="1C1C1C"/>
                </a:solidFill>
                <a:latin typeface="+mj-lt"/>
              </a:rPr>
              <a:t>vaccination</a:t>
            </a:r>
            <a:endParaRPr lang="nl-NL">
              <a:solidFill>
                <a:srgbClr val="1C1C1C"/>
              </a:solidFill>
              <a:latin typeface="+mj-lt"/>
            </a:endParaRPr>
          </a:p>
        </p:txBody>
      </p:sp>
      <p:pic>
        <p:nvPicPr>
          <p:cNvPr id="14" name="Graphic 7" descr="Zwangere vrouw met effen opvulling">
            <a:extLst>
              <a:ext uri="{FF2B5EF4-FFF2-40B4-BE49-F238E27FC236}">
                <a16:creationId xmlns:a16="http://schemas.microsoft.com/office/drawing/2014/main" id="{ADE1DC77-A072-6089-03BC-93AF799CC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6454" y="4685626"/>
            <a:ext cx="1310489" cy="1310489"/>
          </a:xfrm>
          <a:prstGeom prst="rect">
            <a:avLst/>
          </a:prstGeom>
        </p:spPr>
      </p:pic>
      <p:pic>
        <p:nvPicPr>
          <p:cNvPr id="15" name="Graphic 15" descr="Pijl: Curve in tegenwijzerzin silhouet">
            <a:extLst>
              <a:ext uri="{FF2B5EF4-FFF2-40B4-BE49-F238E27FC236}">
                <a16:creationId xmlns:a16="http://schemas.microsoft.com/office/drawing/2014/main" id="{B173CE81-9545-57CD-7234-86A220618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80000">
            <a:off x="1494695" y="2692214"/>
            <a:ext cx="1570774" cy="151419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D6AE767-BAAF-4E26-7054-CAC7DC74347E}"/>
              </a:ext>
            </a:extLst>
          </p:cNvPr>
          <p:cNvSpPr txBox="1"/>
          <p:nvPr/>
        </p:nvSpPr>
        <p:spPr>
          <a:xfrm>
            <a:off x="133539" y="4128381"/>
            <a:ext cx="35240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+mj-lt"/>
                <a:cs typeface="Times New Roman"/>
              </a:rPr>
              <a:t>Long-acting monoclonal antibodies</a:t>
            </a:r>
            <a:endParaRPr lang="nl-NL">
              <a:latin typeface="+mj-lt"/>
            </a:endParaRPr>
          </a:p>
        </p:txBody>
      </p:sp>
      <p:pic>
        <p:nvPicPr>
          <p:cNvPr id="18" name="Graphic 6" descr="Baby met effen opvulling">
            <a:extLst>
              <a:ext uri="{FF2B5EF4-FFF2-40B4-BE49-F238E27FC236}">
                <a16:creationId xmlns:a16="http://schemas.microsoft.com/office/drawing/2014/main" id="{05069CE7-A72B-CA77-A4CB-DE932025F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5983" y="4791178"/>
            <a:ext cx="1299172" cy="13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8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6048" y="640767"/>
            <a:ext cx="7839152" cy="667890"/>
          </a:xfrm>
        </p:spPr>
        <p:txBody>
          <a:bodyPr/>
          <a:lstStyle/>
          <a:p>
            <a:pPr algn="ctr"/>
            <a:r>
              <a:rPr lang="nl-NL" sz="2800" b="1" err="1"/>
              <a:t>Why</a:t>
            </a:r>
            <a:r>
              <a:rPr lang="nl-NL" sz="2800" b="1"/>
              <a:t> do we </a:t>
            </a:r>
            <a:r>
              <a:rPr lang="nl-NL" sz="2800" b="1" err="1"/>
              <a:t>need</a:t>
            </a:r>
            <a:r>
              <a:rPr lang="nl-NL" sz="2800" b="1"/>
              <a:t> </a:t>
            </a:r>
            <a:r>
              <a:rPr lang="nl-NL" sz="2800" b="1" err="1"/>
              <a:t>maternal</a:t>
            </a:r>
            <a:r>
              <a:rPr lang="nl-NL" sz="2800" b="1"/>
              <a:t> </a:t>
            </a:r>
            <a:r>
              <a:rPr lang="nl-NL" sz="2800" b="1" err="1"/>
              <a:t>vaccination</a:t>
            </a:r>
            <a:r>
              <a:rPr lang="nl-NL" sz="2800" b="1"/>
              <a:t> &amp; long </a:t>
            </a:r>
            <a:r>
              <a:rPr lang="nl-NL" sz="2800" b="1" err="1"/>
              <a:t>lasting</a:t>
            </a:r>
            <a:r>
              <a:rPr lang="nl-NL" sz="2800" b="1"/>
              <a:t> </a:t>
            </a:r>
            <a:r>
              <a:rPr lang="nl-NL" sz="2800" b="1" err="1"/>
              <a:t>mAb</a:t>
            </a:r>
            <a:r>
              <a:rPr lang="nl-NL" sz="2800" b="1"/>
              <a:t>?</a:t>
            </a:r>
            <a:endParaRPr lang="nl-NL" b="1"/>
          </a:p>
        </p:txBody>
      </p:sp>
      <p:sp>
        <p:nvSpPr>
          <p:cNvPr id="6" name="Tekstvak 5"/>
          <p:cNvSpPr txBox="1"/>
          <p:nvPr/>
        </p:nvSpPr>
        <p:spPr>
          <a:xfrm>
            <a:off x="336908" y="6297136"/>
            <a:ext cx="3953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Thesis Nienke Scheltema 2018 </a:t>
            </a:r>
            <a:r>
              <a:rPr lang="nl-NL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based</a:t>
            </a:r>
            <a:r>
              <a:rPr lang="nl-NL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Van der Maas </a:t>
            </a:r>
            <a:r>
              <a:rPr lang="nl-NL" sz="1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NTVG</a:t>
            </a:r>
            <a:r>
              <a:rPr lang="nl-NL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2016</a:t>
            </a:r>
          </a:p>
        </p:txBody>
      </p: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1670DBD5-C479-48D9-901F-B3DC0961D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3" y="1797486"/>
            <a:ext cx="8259637" cy="340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50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-554413" y="677240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/>
              <a:t>New interventions to prevent infant RSV </a:t>
            </a:r>
            <a:endParaRPr lang="nl-NL" sz="2800" b="1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07A5D86-0075-D698-6FE8-E6C01C50EC96}"/>
              </a:ext>
            </a:extLst>
          </p:cNvPr>
          <p:cNvSpPr txBox="1"/>
          <p:nvPr/>
        </p:nvSpPr>
        <p:spPr>
          <a:xfrm>
            <a:off x="3725921" y="6014184"/>
            <a:ext cx="4508117" cy="65804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endParaRPr lang="en-US" sz="1100" b="0" i="0" spc="150">
              <a:solidFill>
                <a:srgbClr val="1C1C1C">
                  <a:alpha val="100000"/>
                </a:srgbClr>
              </a:solidFill>
              <a:latin typeface="Noto San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527568-BCD7-88D2-66DF-A5FD2336E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47794"/>
              </p:ext>
            </p:extLst>
          </p:nvPr>
        </p:nvGraphicFramePr>
        <p:xfrm>
          <a:off x="671429" y="1899903"/>
          <a:ext cx="7606718" cy="3898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9713">
                  <a:extLst>
                    <a:ext uri="{9D8B030D-6E8A-4147-A177-3AD203B41FA5}">
                      <a16:colId xmlns:a16="http://schemas.microsoft.com/office/drawing/2014/main" val="3755593285"/>
                    </a:ext>
                  </a:extLst>
                </a:gridCol>
                <a:gridCol w="3040911">
                  <a:extLst>
                    <a:ext uri="{9D8B030D-6E8A-4147-A177-3AD203B41FA5}">
                      <a16:colId xmlns:a16="http://schemas.microsoft.com/office/drawing/2014/main" val="3218739896"/>
                    </a:ext>
                  </a:extLst>
                </a:gridCol>
                <a:gridCol w="3296094">
                  <a:extLst>
                    <a:ext uri="{9D8B030D-6E8A-4147-A177-3AD203B41FA5}">
                      <a16:colId xmlns:a16="http://schemas.microsoft.com/office/drawing/2014/main" val="2640073142"/>
                    </a:ext>
                  </a:extLst>
                </a:gridCol>
              </a:tblGrid>
              <a:tr h="1110104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Monoclonal antibody (</a:t>
                      </a:r>
                      <a:r>
                        <a:rPr lang="en-US" dirty="0" err="1"/>
                        <a:t>Nirsevimab</a:t>
                      </a:r>
                      <a:r>
                        <a:rPr lang="en-US" dirty="0"/>
                        <a:t>)</a:t>
                      </a:r>
                      <a:endParaRPr lang="en-US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Prefusion F</a:t>
                      </a:r>
                    </a:p>
                    <a:p>
                      <a:r>
                        <a:rPr lang="en-US" dirty="0"/>
                        <a:t>Maternal vaccine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571754"/>
                  </a:ext>
                </a:extLst>
              </a:tr>
              <a:tr h="8265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How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Immunizing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neonates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soon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after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birth</a:t>
                      </a:r>
                      <a:r>
                        <a:rPr lang="nl-NL" dirty="0"/>
                        <a:t> 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Vaccination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pregnancy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induces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natural</a:t>
                      </a:r>
                      <a:r>
                        <a:rPr lang="nl-NL" dirty="0"/>
                        <a:t> antibody transfer 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 baby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915723"/>
                  </a:ext>
                </a:extLst>
              </a:tr>
              <a:tr h="10230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Timing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Directly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after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birth</a:t>
                      </a:r>
                      <a:r>
                        <a:rPr lang="nl-NL" dirty="0"/>
                        <a:t> or at first Expanded Program on </a:t>
                      </a:r>
                      <a:r>
                        <a:rPr lang="nl-NL" dirty="0" err="1"/>
                        <a:t>Immunization</a:t>
                      </a:r>
                      <a:r>
                        <a:rPr lang="nl-NL" dirty="0"/>
                        <a:t> (EPI) </a:t>
                      </a:r>
                      <a:r>
                        <a:rPr lang="nl-NL" dirty="0" err="1"/>
                        <a:t>visit</a:t>
                      </a:r>
                      <a:r>
                        <a:rPr lang="nl-NL" dirty="0"/>
                        <a:t> 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Late second or </a:t>
                      </a:r>
                      <a:r>
                        <a:rPr lang="nl-NL" dirty="0" err="1"/>
                        <a:t>third</a:t>
                      </a:r>
                      <a:r>
                        <a:rPr lang="nl-NL" dirty="0"/>
                        <a:t> trimester </a:t>
                      </a:r>
                      <a:r>
                        <a:rPr lang="nl-NL" dirty="0" err="1"/>
                        <a:t>during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pregnancy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possibly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during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antenatal</a:t>
                      </a:r>
                      <a:r>
                        <a:rPr lang="nl-NL" dirty="0"/>
                        <a:t> care (ANC)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76289"/>
                  </a:ext>
                </a:extLst>
              </a:tr>
              <a:tr h="8513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Frequency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One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dose</a:t>
                      </a:r>
                      <a:r>
                        <a:rPr lang="nl-NL" dirty="0"/>
                        <a:t> --&gt; at </a:t>
                      </a:r>
                      <a:r>
                        <a:rPr lang="nl-NL" dirty="0" err="1"/>
                        <a:t>least</a:t>
                      </a:r>
                      <a:r>
                        <a:rPr lang="nl-NL" dirty="0"/>
                        <a:t> 5-6 </a:t>
                      </a:r>
                      <a:r>
                        <a:rPr lang="nl-NL" dirty="0" err="1"/>
                        <a:t>months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protection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One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dose</a:t>
                      </a:r>
                      <a:r>
                        <a:rPr lang="nl-NL" dirty="0"/>
                        <a:t> --&gt; at </a:t>
                      </a:r>
                      <a:r>
                        <a:rPr lang="nl-NL" dirty="0" err="1"/>
                        <a:t>least</a:t>
                      </a:r>
                      <a:r>
                        <a:rPr lang="nl-NL" dirty="0"/>
                        <a:t> 5-6 </a:t>
                      </a:r>
                      <a:r>
                        <a:rPr lang="nl-NL" dirty="0" err="1"/>
                        <a:t>months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protection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after</a:t>
                      </a:r>
                      <a:r>
                        <a:rPr lang="nl-NL" dirty="0"/>
                        <a:t>  </a:t>
                      </a:r>
                      <a:r>
                        <a:rPr lang="nl-NL" dirty="0" err="1"/>
                        <a:t>birth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61211"/>
                  </a:ext>
                </a:extLst>
              </a:tr>
            </a:tbl>
          </a:graphicData>
        </a:graphic>
      </p:graphicFrame>
      <p:pic>
        <p:nvPicPr>
          <p:cNvPr id="7" name="Graphic 7" descr="Zwangere vrouw met effen opvulling">
            <a:extLst>
              <a:ext uri="{FF2B5EF4-FFF2-40B4-BE49-F238E27FC236}">
                <a16:creationId xmlns:a16="http://schemas.microsoft.com/office/drawing/2014/main" id="{B385309A-76FC-EB4F-B188-E0EE16A20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3747" y="2011298"/>
            <a:ext cx="914400" cy="914400"/>
          </a:xfrm>
          <a:prstGeom prst="rect">
            <a:avLst/>
          </a:prstGeom>
        </p:spPr>
      </p:pic>
      <p:pic>
        <p:nvPicPr>
          <p:cNvPr id="6" name="Graphic 6" descr="Baby met effen opvulling">
            <a:extLst>
              <a:ext uri="{FF2B5EF4-FFF2-40B4-BE49-F238E27FC236}">
                <a16:creationId xmlns:a16="http://schemas.microsoft.com/office/drawing/2014/main" id="{1F0B4F99-9016-AB8B-B428-4ADD6DD3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7588" y="2011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4451-F5CC-CA4F-B9C6-AE51DC5B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20" y="371690"/>
            <a:ext cx="8404380" cy="817022"/>
          </a:xfrm>
        </p:spPr>
        <p:txBody>
          <a:bodyPr anchor="ctr"/>
          <a:lstStyle/>
          <a:p>
            <a:r>
              <a:rPr lang="nl-NL" dirty="0" err="1">
                <a:latin typeface="+mj-lt"/>
              </a:rPr>
              <a:t>Promising</a:t>
            </a:r>
            <a:r>
              <a:rPr lang="nl-NL" dirty="0">
                <a:latin typeface="+mj-lt"/>
              </a:rPr>
              <a:t> trial </a:t>
            </a:r>
            <a:r>
              <a:rPr lang="nl-NL" dirty="0" err="1">
                <a:latin typeface="+mj-lt"/>
              </a:rPr>
              <a:t>results</a:t>
            </a:r>
            <a:r>
              <a:rPr lang="nl-NL" dirty="0">
                <a:latin typeface="+mj-lt"/>
              </a:rPr>
              <a:t> on infant RSV prevention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B3077C-9BD8-56FC-1388-E27907D68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18626"/>
              </p:ext>
            </p:extLst>
          </p:nvPr>
        </p:nvGraphicFramePr>
        <p:xfrm>
          <a:off x="352425" y="1128713"/>
          <a:ext cx="8446168" cy="50897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0888">
                  <a:extLst>
                    <a:ext uri="{9D8B030D-6E8A-4147-A177-3AD203B41FA5}">
                      <a16:colId xmlns:a16="http://schemas.microsoft.com/office/drawing/2014/main" val="3755593285"/>
                    </a:ext>
                  </a:extLst>
                </a:gridCol>
                <a:gridCol w="3040911">
                  <a:extLst>
                    <a:ext uri="{9D8B030D-6E8A-4147-A177-3AD203B41FA5}">
                      <a16:colId xmlns:a16="http://schemas.microsoft.com/office/drawing/2014/main" val="3218739896"/>
                    </a:ext>
                  </a:extLst>
                </a:gridCol>
                <a:gridCol w="3624369">
                  <a:extLst>
                    <a:ext uri="{9D8B030D-6E8A-4147-A177-3AD203B41FA5}">
                      <a16:colId xmlns:a16="http://schemas.microsoft.com/office/drawing/2014/main" val="2640073142"/>
                    </a:ext>
                  </a:extLst>
                </a:gridCol>
              </a:tblGrid>
              <a:tr h="1110104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Monoclonal antibody (</a:t>
                      </a:r>
                      <a:r>
                        <a:rPr lang="en-US" dirty="0" err="1"/>
                        <a:t>Nirsevimab</a:t>
                      </a:r>
                      <a:r>
                        <a:rPr lang="en-US" dirty="0"/>
                        <a:t>)</a:t>
                      </a:r>
                      <a:r>
                        <a:rPr lang="en-US" baseline="30000" dirty="0"/>
                        <a:t>1</a:t>
                      </a:r>
                      <a:endParaRPr lang="en-US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Prefusion F Maternal vaccine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571754"/>
                  </a:ext>
                </a:extLst>
              </a:tr>
              <a:tr h="8265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Efficacy </a:t>
                      </a:r>
                    </a:p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RSV-associated LRTI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</a:t>
                      </a:r>
                      <a:r>
                        <a:rPr lang="nl-N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nl-NL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endParaRPr lang="en-US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51.3% </a:t>
                      </a:r>
                      <a:endParaRPr lang="en-US" b="0" dirty="0">
                        <a:latin typeface="+mn-lt"/>
                      </a:endParaRPr>
                    </a:p>
                    <a:p>
                      <a:pPr algn="ctr"/>
                      <a:r>
                        <a:rPr lang="en-US" i="1" dirty="0">
                          <a:latin typeface="+mn-lt"/>
                        </a:rPr>
                        <a:t>180 days after birth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915723"/>
                  </a:ext>
                </a:extLst>
              </a:tr>
              <a:tr h="10230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Efficacy</a:t>
                      </a:r>
                    </a:p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Severe RSV-associated LRTI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nl-N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endParaRPr lang="nl-NL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0" dirty="0">
                          <a:latin typeface="+mn-lt"/>
                        </a:rPr>
                        <a:t>69.4%</a:t>
                      </a:r>
                      <a:endParaRPr lang="nl-NL" i="0" dirty="0">
                        <a:latin typeface="+mn-lt"/>
                      </a:endParaRPr>
                    </a:p>
                    <a:p>
                      <a:pPr algn="ctr"/>
                      <a:r>
                        <a:rPr lang="nl-NL" i="1" dirty="0">
                          <a:latin typeface="+mn-lt"/>
                        </a:rPr>
                        <a:t>180 </a:t>
                      </a:r>
                      <a:r>
                        <a:rPr lang="nl-NL" i="1" dirty="0" err="1">
                          <a:latin typeface="+mn-lt"/>
                        </a:rPr>
                        <a:t>days</a:t>
                      </a:r>
                      <a:r>
                        <a:rPr lang="nl-NL" i="1" dirty="0">
                          <a:latin typeface="+mn-lt"/>
                        </a:rPr>
                        <a:t> </a:t>
                      </a:r>
                      <a:r>
                        <a:rPr lang="nl-NL" i="1" dirty="0" err="1">
                          <a:latin typeface="+mn-lt"/>
                        </a:rPr>
                        <a:t>after</a:t>
                      </a:r>
                      <a:r>
                        <a:rPr lang="nl-NL" i="1" dirty="0">
                          <a:latin typeface="+mn-lt"/>
                        </a:rPr>
                        <a:t> </a:t>
                      </a:r>
                      <a:r>
                        <a:rPr lang="nl-NL" i="1" dirty="0" err="1">
                          <a:latin typeface="+mn-lt"/>
                        </a:rPr>
                        <a:t>birth</a:t>
                      </a:r>
                      <a:endParaRPr lang="nl-NL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476289"/>
                  </a:ext>
                </a:extLst>
              </a:tr>
              <a:tr h="8513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Efficacy </a:t>
                      </a:r>
                    </a:p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Hospitalization for RSV-associated LRTI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76.8% </a:t>
                      </a:r>
                      <a:endParaRPr lang="nl-NL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nl-NL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endParaRPr lang="en-US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+mn-lt"/>
                        </a:rPr>
                        <a:t>56.8%</a:t>
                      </a:r>
                      <a:endParaRPr lang="nl-NL" b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1" dirty="0">
                          <a:latin typeface="+mn-lt"/>
                        </a:rPr>
                        <a:t>180 </a:t>
                      </a:r>
                      <a:r>
                        <a:rPr lang="nl-NL" b="0" i="1" dirty="0" err="1">
                          <a:latin typeface="+mn-lt"/>
                        </a:rPr>
                        <a:t>days</a:t>
                      </a:r>
                      <a:r>
                        <a:rPr lang="nl-NL" b="0" i="1" dirty="0">
                          <a:latin typeface="+mn-lt"/>
                        </a:rPr>
                        <a:t> </a:t>
                      </a:r>
                      <a:r>
                        <a:rPr lang="nl-NL" b="0" i="1" dirty="0" err="1">
                          <a:latin typeface="+mn-lt"/>
                        </a:rPr>
                        <a:t>after</a:t>
                      </a:r>
                      <a:r>
                        <a:rPr lang="nl-NL" b="0" i="1" dirty="0">
                          <a:latin typeface="+mn-lt"/>
                        </a:rPr>
                        <a:t> </a:t>
                      </a:r>
                      <a:r>
                        <a:rPr lang="nl-NL" b="0" i="1" dirty="0" err="1">
                          <a:latin typeface="+mn-lt"/>
                        </a:rPr>
                        <a:t>birth</a:t>
                      </a:r>
                      <a:r>
                        <a:rPr lang="nl-NL" b="0" dirty="0">
                          <a:latin typeface="+mn-lt"/>
                        </a:rPr>
                        <a:t> </a:t>
                      </a:r>
                      <a:endParaRPr lang="nl-NL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861211"/>
                  </a:ext>
                </a:extLst>
              </a:tr>
              <a:tr h="8513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Other considerations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No </a:t>
                      </a:r>
                      <a:r>
                        <a:rPr lang="nl-NL" dirty="0" err="1"/>
                        <a:t>safety</a:t>
                      </a:r>
                      <a:r>
                        <a:rPr lang="nl-NL" dirty="0"/>
                        <a:t> concerns </a:t>
                      </a:r>
                      <a:r>
                        <a:rPr lang="nl-NL" dirty="0" err="1"/>
                        <a:t>identified</a:t>
                      </a:r>
                      <a:endParaRPr lang="nl-NL" dirty="0"/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Price and access </a:t>
                      </a:r>
                      <a:r>
                        <a:rPr lang="nl-NL" dirty="0" err="1"/>
                        <a:t>barriers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No </a:t>
                      </a:r>
                      <a:r>
                        <a:rPr lang="nl-NL" dirty="0" err="1"/>
                        <a:t>safety</a:t>
                      </a:r>
                      <a:r>
                        <a:rPr lang="nl-NL" dirty="0"/>
                        <a:t> concerns </a:t>
                      </a:r>
                      <a:r>
                        <a:rPr lang="nl-NL" dirty="0" err="1"/>
                        <a:t>identified</a:t>
                      </a:r>
                      <a:endParaRPr lang="nl-NL" dirty="0"/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332461"/>
                  </a:ext>
                </a:extLst>
              </a:tr>
            </a:tbl>
          </a:graphicData>
        </a:graphic>
      </p:graphicFrame>
      <p:pic>
        <p:nvPicPr>
          <p:cNvPr id="5" name="Graphic 7" descr="Zwangere vrouw met effen opvulling">
            <a:extLst>
              <a:ext uri="{FF2B5EF4-FFF2-40B4-BE49-F238E27FC236}">
                <a16:creationId xmlns:a16="http://schemas.microsoft.com/office/drawing/2014/main" id="{FF9CDF9F-3AAF-991F-3CD6-9991E973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8018" y="1261831"/>
            <a:ext cx="914400" cy="914400"/>
          </a:xfrm>
          <a:prstGeom prst="rect">
            <a:avLst/>
          </a:prstGeom>
        </p:spPr>
      </p:pic>
      <p:pic>
        <p:nvPicPr>
          <p:cNvPr id="6" name="Graphic 6" descr="Baby met effen opvulling">
            <a:extLst>
              <a:ext uri="{FF2B5EF4-FFF2-40B4-BE49-F238E27FC236}">
                <a16:creationId xmlns:a16="http://schemas.microsoft.com/office/drawing/2014/main" id="{95C9E0C3-9D28-B9DC-16D7-AFEAC304D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747" y="12618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D2F1C7-53BF-8023-7E13-171271BF1F47}"/>
              </a:ext>
            </a:extLst>
          </p:cNvPr>
          <p:cNvSpPr txBox="1"/>
          <p:nvPr/>
        </p:nvSpPr>
        <p:spPr>
          <a:xfrm>
            <a:off x="0" y="6615386"/>
            <a:ext cx="45720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0" hangingPunct="0"/>
            <a:r>
              <a:rPr lang="en-US" altLang="nl-NL" sz="1000" dirty="0">
                <a:latin typeface="Lato"/>
                <a:ea typeface="Lato"/>
                <a:cs typeface="Lato"/>
              </a:rPr>
              <a:t> </a:t>
            </a:r>
            <a:r>
              <a:rPr lang="en-US" altLang="nl-NL" sz="1000" baseline="30000" dirty="0">
                <a:latin typeface="Lato"/>
                <a:ea typeface="Lato"/>
                <a:cs typeface="Lato"/>
              </a:rPr>
              <a:t>1</a:t>
            </a:r>
            <a:r>
              <a:rPr lang="en-US" altLang="nl-NL" sz="1000" dirty="0">
                <a:latin typeface="Lato"/>
                <a:ea typeface="Lato"/>
                <a:cs typeface="Lato"/>
              </a:rPr>
              <a:t>Hammit NEJM 2022;</a:t>
            </a:r>
            <a:r>
              <a:rPr lang="en-US" altLang="nl-NL" sz="1000" baseline="30000" dirty="0">
                <a:latin typeface="Lato"/>
                <a:ea typeface="Lato"/>
                <a:cs typeface="Lato"/>
              </a:rPr>
              <a:t> 2</a:t>
            </a:r>
            <a:r>
              <a:rPr lang="en-US" altLang="nl-NL" sz="1000" dirty="0">
                <a:latin typeface="Lato"/>
                <a:ea typeface="Lato"/>
                <a:cs typeface="Lato"/>
              </a:rPr>
              <a:t>Kampmann NEJM 2023</a:t>
            </a:r>
          </a:p>
        </p:txBody>
      </p:sp>
    </p:spTree>
    <p:extLst>
      <p:ext uri="{BB962C8B-B14F-4D97-AF65-F5344CB8AC3E}">
        <p14:creationId xmlns:p14="http://schemas.microsoft.com/office/powerpoint/2010/main" val="374965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1E6767-4F02-76C5-7B77-C78471C7B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69731"/>
              </p:ext>
            </p:extLst>
          </p:nvPr>
        </p:nvGraphicFramePr>
        <p:xfrm>
          <a:off x="739620" y="131140"/>
          <a:ext cx="7693333" cy="608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875D6E2-C244-79E1-9D46-C739A875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nl-NL" dirty="0">
                <a:latin typeface="Calibri"/>
                <a:ea typeface="ＭＳ Ｐゴシック"/>
              </a:rPr>
              <a:t>Vaccine Timeline</a:t>
            </a:r>
            <a:endParaRPr lang="nl-NL" baseline="30000" dirty="0"/>
          </a:p>
        </p:txBody>
      </p:sp>
      <p:pic>
        <p:nvPicPr>
          <p:cNvPr id="6" name="Graphic 7" descr="Zwangere vrouw met effen opvulling">
            <a:extLst>
              <a:ext uri="{FF2B5EF4-FFF2-40B4-BE49-F238E27FC236}">
                <a16:creationId xmlns:a16="http://schemas.microsoft.com/office/drawing/2014/main" id="{731D3DE4-2A74-93EE-A7C6-12FF59C0F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4004877"/>
            <a:ext cx="1010653" cy="1010653"/>
          </a:xfrm>
          <a:prstGeom prst="rect">
            <a:avLst/>
          </a:prstGeom>
        </p:spPr>
      </p:pic>
      <p:pic>
        <p:nvPicPr>
          <p:cNvPr id="7" name="Graphic 6" descr="Baby met effen opvulling">
            <a:extLst>
              <a:ext uri="{FF2B5EF4-FFF2-40B4-BE49-F238E27FC236}">
                <a16:creationId xmlns:a16="http://schemas.microsoft.com/office/drawing/2014/main" id="{DD603D88-193B-BCC5-E0D3-D081D6A3E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1409179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DF70F1-57FB-37D5-E796-28C72647FCA9}"/>
              </a:ext>
            </a:extLst>
          </p:cNvPr>
          <p:cNvSpPr txBox="1"/>
          <p:nvPr/>
        </p:nvSpPr>
        <p:spPr>
          <a:xfrm>
            <a:off x="0" y="2458023"/>
            <a:ext cx="1419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/>
              <a:t>Monoclonal antibody</a:t>
            </a:r>
          </a:p>
          <a:p>
            <a:pPr algn="l"/>
            <a:r>
              <a:rPr lang="en-US" sz="1600" b="1" dirty="0"/>
              <a:t>(</a:t>
            </a:r>
            <a:r>
              <a:rPr lang="en-US" sz="1600" b="1" dirty="0" err="1"/>
              <a:t>Nirsevimab</a:t>
            </a:r>
            <a:r>
              <a:rPr lang="en-US" sz="1600" b="1" dirty="0"/>
              <a:t>)</a:t>
            </a:r>
            <a:endParaRPr lang="en-US" sz="1600" b="1" i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8C30C-5767-263D-E143-AC92215E67C5}"/>
              </a:ext>
            </a:extLst>
          </p:cNvPr>
          <p:cNvSpPr txBox="1"/>
          <p:nvPr/>
        </p:nvSpPr>
        <p:spPr>
          <a:xfrm>
            <a:off x="29757" y="5133022"/>
            <a:ext cx="1419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Prefusion F Maternal vaccine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C7FFD-9FFD-952D-3FE4-03B2E019E39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09863" y="3289020"/>
            <a:ext cx="772309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5D22E6-C0BA-A14D-8679-4F6AE63F476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09863" y="3289020"/>
            <a:ext cx="0" cy="139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2DCD50-42D0-BCE9-E2F9-9AC177F48226}"/>
              </a:ext>
            </a:extLst>
          </p:cNvPr>
          <p:cNvCxnSpPr>
            <a:cxnSpLocks/>
          </p:cNvCxnSpPr>
          <p:nvPr/>
        </p:nvCxnSpPr>
        <p:spPr>
          <a:xfrm>
            <a:off x="2009273" y="2458023"/>
            <a:ext cx="0" cy="830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3369FA-0A14-A13C-ACB1-F54687A51395}"/>
              </a:ext>
            </a:extLst>
          </p:cNvPr>
          <p:cNvSpPr txBox="1"/>
          <p:nvPr/>
        </p:nvSpPr>
        <p:spPr>
          <a:xfrm>
            <a:off x="357778" y="3423464"/>
            <a:ext cx="73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4D9A"/>
                </a:solidFill>
                <a:latin typeface="+mj-lt"/>
              </a:rPr>
              <a:t>2023</a:t>
            </a:r>
            <a:endParaRPr lang="en-GB" sz="1600" b="1" dirty="0">
              <a:solidFill>
                <a:srgbClr val="004D9A"/>
              </a:solidFill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0D0468-B5D8-8075-1A79-88AE6E66B744}"/>
              </a:ext>
            </a:extLst>
          </p:cNvPr>
          <p:cNvCxnSpPr>
            <a:cxnSpLocks/>
          </p:cNvCxnSpPr>
          <p:nvPr/>
        </p:nvCxnSpPr>
        <p:spPr>
          <a:xfrm>
            <a:off x="2161673" y="3289020"/>
            <a:ext cx="0" cy="6092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708137-A637-282E-0D27-6AC6F370C83B}"/>
              </a:ext>
            </a:extLst>
          </p:cNvPr>
          <p:cNvCxnSpPr>
            <a:cxnSpLocks/>
          </p:cNvCxnSpPr>
          <p:nvPr/>
        </p:nvCxnSpPr>
        <p:spPr>
          <a:xfrm>
            <a:off x="4011939" y="3291068"/>
            <a:ext cx="0" cy="1672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EAD822-92C4-17DE-00B7-504A2469A983}"/>
              </a:ext>
            </a:extLst>
          </p:cNvPr>
          <p:cNvSpPr txBox="1"/>
          <p:nvPr/>
        </p:nvSpPr>
        <p:spPr>
          <a:xfrm>
            <a:off x="3644975" y="3433087"/>
            <a:ext cx="73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4D9A"/>
                </a:solidFill>
                <a:latin typeface="+mj-lt"/>
              </a:rPr>
              <a:t>2024</a:t>
            </a:r>
            <a:endParaRPr lang="en-GB" sz="1600" b="1" dirty="0">
              <a:solidFill>
                <a:srgbClr val="004D9A"/>
              </a:solidFill>
              <a:latin typeface="+mj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6DC2E6-AC14-653A-5FE8-28B71A2B9F02}"/>
              </a:ext>
            </a:extLst>
          </p:cNvPr>
          <p:cNvCxnSpPr>
            <a:cxnSpLocks/>
          </p:cNvCxnSpPr>
          <p:nvPr/>
        </p:nvCxnSpPr>
        <p:spPr>
          <a:xfrm>
            <a:off x="5088765" y="2318768"/>
            <a:ext cx="0" cy="96544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DF91C6-AF2B-5B8A-A456-9FC0D88E9B59}"/>
              </a:ext>
            </a:extLst>
          </p:cNvPr>
          <p:cNvCxnSpPr>
            <a:cxnSpLocks/>
          </p:cNvCxnSpPr>
          <p:nvPr/>
        </p:nvCxnSpPr>
        <p:spPr>
          <a:xfrm>
            <a:off x="5088765" y="3297185"/>
            <a:ext cx="0" cy="6770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58DA378-7EBB-A588-8047-0F71BD6351B9}"/>
              </a:ext>
            </a:extLst>
          </p:cNvPr>
          <p:cNvSpPr txBox="1"/>
          <p:nvPr/>
        </p:nvSpPr>
        <p:spPr>
          <a:xfrm>
            <a:off x="7020425" y="3433087"/>
            <a:ext cx="73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4D9A"/>
                </a:solidFill>
                <a:latin typeface="+mj-lt"/>
              </a:rPr>
              <a:t>2025</a:t>
            </a:r>
            <a:endParaRPr lang="en-GB" sz="1600" b="1" dirty="0">
              <a:solidFill>
                <a:srgbClr val="004D9A"/>
              </a:solidFill>
              <a:latin typeface="+mj-lt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3715D2-1978-2AE3-52C6-A4D56CE1D815}"/>
              </a:ext>
            </a:extLst>
          </p:cNvPr>
          <p:cNvCxnSpPr>
            <a:cxnSpLocks/>
          </p:cNvCxnSpPr>
          <p:nvPr/>
        </p:nvCxnSpPr>
        <p:spPr>
          <a:xfrm>
            <a:off x="7387389" y="3297185"/>
            <a:ext cx="0" cy="126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F27322-4AB1-BA81-8035-FF02DDE66670}"/>
              </a:ext>
            </a:extLst>
          </p:cNvPr>
          <p:cNvCxnSpPr>
            <a:cxnSpLocks/>
          </p:cNvCxnSpPr>
          <p:nvPr/>
        </p:nvCxnSpPr>
        <p:spPr>
          <a:xfrm>
            <a:off x="6456354" y="3297185"/>
            <a:ext cx="0" cy="677088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3AD708-8397-E934-1E01-398CFAA7AA81}"/>
              </a:ext>
            </a:extLst>
          </p:cNvPr>
          <p:cNvSpPr txBox="1"/>
          <p:nvPr/>
        </p:nvSpPr>
        <p:spPr>
          <a:xfrm>
            <a:off x="156411" y="5908191"/>
            <a:ext cx="723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 = European </a:t>
            </a:r>
            <a:r>
              <a:rPr lang="nl-NL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nl-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Agency;  FDA = US Food and Drug Administration</a:t>
            </a:r>
          </a:p>
          <a:p>
            <a:r>
              <a:rPr lang="nl-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SAGE = WHO </a:t>
            </a:r>
            <a:r>
              <a:rPr lang="nl-NL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  <a:r>
              <a:rPr lang="nl-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Advisory</a:t>
            </a:r>
            <a:r>
              <a:rPr lang="nl-NL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Group of Experts; PQ = </a:t>
            </a:r>
            <a:r>
              <a:rPr lang="nl-NL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Prequalification</a:t>
            </a: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DE93F2-80A0-26F7-4864-FA0820D91C82}"/>
              </a:ext>
            </a:extLst>
          </p:cNvPr>
          <p:cNvSpPr txBox="1">
            <a:spLocks/>
          </p:cNvSpPr>
          <p:nvPr/>
        </p:nvSpPr>
        <p:spPr bwMode="auto">
          <a:xfrm>
            <a:off x="0" y="62911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>
                <a:ea typeface="ＭＳ Ｐゴシック"/>
              </a:rPr>
              <a:t>RSV immunization could...</a:t>
            </a:r>
            <a:endParaRPr lang="en-US" sz="2800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FCFA42-28A5-C0FB-8805-42C3BD88637A}"/>
              </a:ext>
            </a:extLst>
          </p:cNvPr>
          <p:cNvSpPr txBox="1"/>
          <p:nvPr/>
        </p:nvSpPr>
        <p:spPr>
          <a:xfrm>
            <a:off x="1978182" y="1717895"/>
            <a:ext cx="528948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</a:rPr>
              <a:t>...keep children out of the hospital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</a:endParaRPr>
          </a:p>
          <a:p>
            <a:endParaRPr lang="en-US">
              <a:latin typeface="+mj-lt"/>
              <a:cs typeface="Calibri"/>
            </a:endParaRPr>
          </a:p>
          <a:p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  <a:cs typeface="Calibri"/>
              </a:rPr>
              <a:t>...save many young lives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+mj-lt"/>
                <a:cs typeface="Calibri"/>
              </a:rPr>
              <a:t>...free up resources for other health priorities</a:t>
            </a:r>
          </a:p>
          <a:p>
            <a:pPr marL="342900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275A208-E91A-9668-17BC-1692EED3FA01}"/>
              </a:ext>
            </a:extLst>
          </p:cNvPr>
          <p:cNvSpPr/>
          <p:nvPr/>
        </p:nvSpPr>
        <p:spPr>
          <a:xfrm>
            <a:off x="7267669" y="1230971"/>
            <a:ext cx="1304282" cy="1277645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DE816D06-C402-C0ED-31AF-C6ADACC7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668" y="2057400"/>
            <a:ext cx="2743200" cy="2743200"/>
          </a:xfrm>
          <a:prstGeom prst="rect">
            <a:avLst/>
          </a:prstGeom>
        </p:spPr>
      </p:pic>
      <p:pic>
        <p:nvPicPr>
          <p:cNvPr id="9" name="Graphic 9" descr="Munten met effen opvulling">
            <a:extLst>
              <a:ext uri="{FF2B5EF4-FFF2-40B4-BE49-F238E27FC236}">
                <a16:creationId xmlns:a16="http://schemas.microsoft.com/office/drawing/2014/main" id="{5F7BA3B8-0338-1521-6FC5-2F7B1B3C6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5818" y="4349384"/>
            <a:ext cx="1378390" cy="13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6142-22E3-77EA-19F8-81043504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l-NL" dirty="0"/>
              <a:t>The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Vaccine </a:t>
            </a:r>
            <a:r>
              <a:rPr lang="nl-NL" dirty="0" err="1"/>
              <a:t>implementation</a:t>
            </a:r>
            <a:r>
              <a:rPr lang="nl-NL" dirty="0"/>
              <a:t> and </a:t>
            </a:r>
            <a:r>
              <a:rPr lang="nl-NL" dirty="0" err="1"/>
              <a:t>uptake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896480-B829-762B-09FF-A03BD1AC3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97801"/>
              </p:ext>
            </p:extLst>
          </p:nvPr>
        </p:nvGraphicFramePr>
        <p:xfrm>
          <a:off x="-228446" y="1188712"/>
          <a:ext cx="8632826" cy="475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31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A154-6562-DCF7-B9BE-8D38E95EB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Agenda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7CB877-1714-50D2-26D6-8E0031984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81285"/>
              </p:ext>
            </p:extLst>
          </p:nvPr>
        </p:nvGraphicFramePr>
        <p:xfrm>
          <a:off x="914399" y="2673769"/>
          <a:ext cx="7402749" cy="275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43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654684" y="793354"/>
            <a:ext cx="783463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b="1">
                <a:ea typeface="ＭＳ Ｐゴシック"/>
              </a:rPr>
              <a:t>Vaccine </a:t>
            </a:r>
            <a:r>
              <a:rPr lang="nl-NL" altLang="nl-NL" b="1" err="1">
                <a:ea typeface="ＭＳ Ｐゴシック"/>
              </a:rPr>
              <a:t>uptake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depends</a:t>
            </a:r>
            <a:r>
              <a:rPr lang="nl-NL" altLang="nl-NL" b="1">
                <a:ea typeface="ＭＳ Ｐゴシック"/>
              </a:rPr>
              <a:t> on awareness</a:t>
            </a:r>
            <a:endParaRPr lang="nl-NL" altLang="nl-NL" b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77004-2C1F-4A4C-9D1E-B584D0E671F6}"/>
              </a:ext>
            </a:extLst>
          </p:cNvPr>
          <p:cNvGrpSpPr/>
          <p:nvPr/>
        </p:nvGrpSpPr>
        <p:grpSpPr>
          <a:xfrm>
            <a:off x="2703973" y="2339775"/>
            <a:ext cx="3693842" cy="1579044"/>
            <a:chOff x="3491753" y="4318611"/>
            <a:chExt cx="3991891" cy="1778168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DC6EA69B-B656-3B88-B14A-5B952B706525}"/>
                </a:ext>
              </a:extLst>
            </p:cNvPr>
            <p:cNvGrpSpPr/>
            <p:nvPr/>
          </p:nvGrpSpPr>
          <p:grpSpPr>
            <a:xfrm rot="21600000">
              <a:off x="3491753" y="4323582"/>
              <a:ext cx="3991891" cy="1639356"/>
              <a:chOff x="2342665" y="2454934"/>
              <a:chExt cx="4350210" cy="3168700"/>
            </a:xfrm>
          </p:grpSpPr>
          <p:sp>
            <p:nvSpPr>
              <p:cNvPr id="19" name="Freeform 2">
                <a:extLst>
                  <a:ext uri="{FF2B5EF4-FFF2-40B4-BE49-F238E27FC236}">
                    <a16:creationId xmlns:a16="http://schemas.microsoft.com/office/drawing/2014/main" id="{98FF9F1B-ED4C-8FC4-268B-DB539E41111E}"/>
                  </a:ext>
                </a:extLst>
              </p:cNvPr>
              <p:cNvSpPr/>
              <p:nvPr/>
            </p:nvSpPr>
            <p:spPr>
              <a:xfrm>
                <a:off x="2342665" y="2454934"/>
                <a:ext cx="4350210" cy="3168700"/>
              </a:xfrm>
              <a:custGeom>
                <a:avLst/>
                <a:gdLst/>
                <a:ahLst/>
                <a:cxnLst/>
                <a:rect l="0" t="0" r="0" b="0"/>
                <a:pathLst>
                  <a:path w="304800" h="304800">
                    <a:moveTo>
                      <a:pt x="0" y="0"/>
                    </a:moveTo>
                    <a:lnTo>
                      <a:pt x="0" y="304800"/>
                    </a:lnTo>
                    <a:lnTo>
                      <a:pt x="304800" y="304800"/>
                    </a:lnTo>
                    <a:lnTo>
                      <a:pt x="304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3709C6-A434-7FCB-5014-5EBC8C5F9BF0}"/>
                </a:ext>
              </a:extLst>
            </p:cNvPr>
            <p:cNvSpPr txBox="1"/>
            <p:nvPr/>
          </p:nvSpPr>
          <p:spPr>
            <a:xfrm>
              <a:off x="3811836" y="4318611"/>
              <a:ext cx="3293276" cy="1778168"/>
            </a:xfrm>
            <a:prstGeom prst="rect">
              <a:avLst/>
            </a:prstGeom>
          </p:spPr>
          <p:txBody>
            <a:bodyPr lIns="0" tIns="25200" rIns="0" bIns="0" rtlCol="0" anchor="t"/>
            <a:lstStyle/>
            <a:p>
              <a:pPr algn="ctr">
                <a:lnSpc>
                  <a:spcPts val="2475"/>
                </a:lnSpc>
              </a:pPr>
              <a:r>
                <a:rPr lang="en-US" sz="165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Currently RSV a</a:t>
              </a:r>
              <a:r>
                <a:rPr lang="en-US" sz="1650" i="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wareness is low amongst patients, policy makers and health-care providers.</a:t>
              </a:r>
              <a:endParaRPr lang="en-US" sz="1650" spc="150">
                <a:solidFill>
                  <a:srgbClr val="000000">
                    <a:alpha val="100000"/>
                  </a:srgbClr>
                </a:solidFill>
                <a:latin typeface="+mj-lt"/>
              </a:endParaRPr>
            </a:p>
            <a:p>
              <a:pPr algn="ctr">
                <a:lnSpc>
                  <a:spcPts val="2475"/>
                </a:lnSpc>
              </a:pPr>
              <a:r>
                <a:rPr lang="en-US" sz="1650" i="0" spc="150">
                  <a:solidFill>
                    <a:srgbClr val="000000">
                      <a:alpha val="100000"/>
                    </a:srgb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24E84-1E4B-4840-81AC-F6C31A36A508}"/>
              </a:ext>
            </a:extLst>
          </p:cNvPr>
          <p:cNvGrpSpPr/>
          <p:nvPr/>
        </p:nvGrpSpPr>
        <p:grpSpPr>
          <a:xfrm>
            <a:off x="2859485" y="4087219"/>
            <a:ext cx="3382819" cy="1429392"/>
            <a:chOff x="362915" y="1760901"/>
            <a:chExt cx="5349151" cy="1686184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A9630C47-11BD-4F54-959D-0DDB79813803}"/>
                </a:ext>
              </a:extLst>
            </p:cNvPr>
            <p:cNvGrpSpPr/>
            <p:nvPr/>
          </p:nvGrpSpPr>
          <p:grpSpPr>
            <a:xfrm rot="21600000">
              <a:off x="362915" y="1760901"/>
              <a:ext cx="5349151" cy="1639356"/>
              <a:chOff x="863575" y="2454936"/>
              <a:chExt cx="5829300" cy="3168700"/>
            </a:xfrm>
          </p:grpSpPr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id="{E40D5018-2123-4301-886D-77C1F9F6A99A}"/>
                  </a:ext>
                </a:extLst>
              </p:cNvPr>
              <p:cNvSpPr/>
              <p:nvPr/>
            </p:nvSpPr>
            <p:spPr>
              <a:xfrm>
                <a:off x="863575" y="2454936"/>
                <a:ext cx="5829300" cy="3168700"/>
              </a:xfrm>
              <a:custGeom>
                <a:avLst/>
                <a:gdLst/>
                <a:ahLst/>
                <a:cxnLst/>
                <a:rect l="0" t="0" r="0" b="0"/>
                <a:pathLst>
                  <a:path w="304800" h="304800">
                    <a:moveTo>
                      <a:pt x="0" y="0"/>
                    </a:moveTo>
                    <a:lnTo>
                      <a:pt x="0" y="304800"/>
                    </a:lnTo>
                    <a:lnTo>
                      <a:pt x="304800" y="304800"/>
                    </a:lnTo>
                    <a:lnTo>
                      <a:pt x="304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</p:spPr>
            <p:txBody>
              <a:bodyPr/>
              <a:lstStyle/>
              <a:p>
                <a:endParaRPr lang="en-NL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E2F321-D9B5-4C14-B024-3301569C1258}"/>
                </a:ext>
              </a:extLst>
            </p:cNvPr>
            <p:cNvSpPr txBox="1"/>
            <p:nvPr/>
          </p:nvSpPr>
          <p:spPr>
            <a:xfrm>
              <a:off x="733645" y="1795748"/>
              <a:ext cx="4682269" cy="165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pc="150">
                  <a:solidFill>
                    <a:srgbClr val="EB6209"/>
                  </a:solidFill>
                  <a:latin typeface="+mj-lt"/>
                </a:rPr>
                <a:t>RSV awareness is crucial for global vaccine acceptance and implementation</a:t>
              </a:r>
              <a:endParaRPr lang="en-GB" sz="1800">
                <a:solidFill>
                  <a:srgbClr val="EB620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26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3FBC72B-996D-4A1E-2A08-F3F94D3B6D3A}"/>
              </a:ext>
            </a:extLst>
          </p:cNvPr>
          <p:cNvSpPr txBox="1"/>
          <p:nvPr/>
        </p:nvSpPr>
        <p:spPr>
          <a:xfrm rot="21600000">
            <a:off x="3361191" y="3251013"/>
            <a:ext cx="4579652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b="0" i="0" spc="150" dirty="0">
                <a:solidFill>
                  <a:srgbClr val="000000">
                    <a:alpha val="100000"/>
                  </a:srgbClr>
                </a:solidFill>
                <a:latin typeface="Lato"/>
              </a:rPr>
              <a:t>97% of RSV-associated deaths occur in LMIC, mostly out of hospital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4EA9A2A-473E-1666-45B1-2886DB22FB6E}"/>
              </a:ext>
            </a:extLst>
          </p:cNvPr>
          <p:cNvSpPr txBox="1"/>
          <p:nvPr/>
        </p:nvSpPr>
        <p:spPr>
          <a:xfrm rot="21600000">
            <a:off x="915457" y="2103916"/>
            <a:ext cx="3731475" cy="4000500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What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Where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b="0" i="0" spc="75">
                <a:solidFill>
                  <a:srgbClr val="FF8F05">
                    <a:alpha val="100000"/>
                  </a:srgbClr>
                </a:solidFill>
                <a:latin typeface="Lato"/>
              </a:rPr>
              <a:t>Who</a:t>
            </a: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r>
              <a:rPr lang="en-US" sz="2250" spc="75">
                <a:solidFill>
                  <a:srgbClr val="004D9A"/>
                </a:solidFill>
                <a:latin typeface="Lato"/>
              </a:rPr>
              <a:t>Next</a:t>
            </a:r>
            <a:endParaRPr lang="en-US" sz="2250" b="0" i="0" spc="75">
              <a:solidFill>
                <a:srgbClr val="004D9A"/>
              </a:solidFill>
              <a:latin typeface="Lato"/>
            </a:endParaRPr>
          </a:p>
          <a:p>
            <a:pPr algn="l">
              <a:lnSpc>
                <a:spcPts val="3150"/>
              </a:lnSpc>
            </a:pPr>
            <a:endParaRPr lang="en-US" sz="2250" b="0" i="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  <a:p>
            <a:pPr>
              <a:lnSpc>
                <a:spcPts val="3150"/>
              </a:lnSpc>
            </a:pPr>
            <a:endParaRPr lang="en-US" sz="2250" spc="75">
              <a:solidFill>
                <a:srgbClr val="FF8F05">
                  <a:alpha val="100000"/>
                </a:srgbClr>
              </a:solidFill>
              <a:latin typeface="Lato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7B3D145-BD9F-0A0B-FA29-32AC1721FEF9}"/>
              </a:ext>
            </a:extLst>
          </p:cNvPr>
          <p:cNvSpPr txBox="1"/>
          <p:nvPr/>
        </p:nvSpPr>
        <p:spPr>
          <a:xfrm rot="21600000">
            <a:off x="3389765" y="4394013"/>
            <a:ext cx="5098485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b="0" i="0" spc="150" dirty="0">
                <a:solidFill>
                  <a:srgbClr val="000000">
                    <a:alpha val="100000"/>
                  </a:srgbClr>
                </a:solidFill>
                <a:latin typeface="Lato"/>
              </a:rPr>
              <a:t>Children with severe RSV: the </a:t>
            </a:r>
            <a:r>
              <a:rPr lang="en-US" sz="1500" spc="150" dirty="0">
                <a:solidFill>
                  <a:srgbClr val="000000">
                    <a:alpha val="100000"/>
                  </a:srgbClr>
                </a:solidFill>
                <a:latin typeface="Lato"/>
              </a:rPr>
              <a:t>majority</a:t>
            </a:r>
            <a:r>
              <a:rPr lang="en-US" sz="1500" b="0" i="0" spc="150" dirty="0">
                <a:solidFill>
                  <a:srgbClr val="000000">
                    <a:alpha val="100000"/>
                  </a:srgbClr>
                </a:solidFill>
                <a:latin typeface="Lato"/>
              </a:rPr>
              <a:t> is &lt;6 months of age.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0E9AF75C-9394-9760-756C-BB052BA32BCE}"/>
              </a:ext>
            </a:extLst>
          </p:cNvPr>
          <p:cNvGrpSpPr/>
          <p:nvPr/>
        </p:nvGrpSpPr>
        <p:grpSpPr>
          <a:xfrm rot="21600000">
            <a:off x="2501370" y="3243792"/>
            <a:ext cx="561975" cy="666750"/>
            <a:chOff x="1976438" y="2905125"/>
            <a:chExt cx="561975" cy="6667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47FDA1-86A0-C02B-E510-68A33514A700}"/>
                </a:ext>
              </a:extLst>
            </p:cNvPr>
            <p:cNvSpPr/>
            <p:nvPr/>
          </p:nvSpPr>
          <p:spPr>
            <a:xfrm>
              <a:off x="1976438" y="2905125"/>
              <a:ext cx="561975" cy="666750"/>
            </a:xfrm>
            <a:custGeom>
              <a:avLst/>
              <a:gdLst/>
              <a:ahLst/>
              <a:cxnLst/>
              <a:rect l="0" t="0" r="0" b="0"/>
              <a:pathLst>
                <a:path w="259175" h="304800">
                  <a:moveTo>
                    <a:pt x="230876" y="34052"/>
                  </a:moveTo>
                  <a:cubicBezTo>
                    <a:pt x="248622" y="57464"/>
                    <a:pt x="259175" y="86649"/>
                    <a:pt x="259175" y="118310"/>
                  </a:cubicBezTo>
                  <a:cubicBezTo>
                    <a:pt x="259175" y="191138"/>
                    <a:pt x="203406" y="250936"/>
                    <a:pt x="132197" y="257327"/>
                  </a:cubicBezTo>
                  <a:lnTo>
                    <a:pt x="132197" y="275520"/>
                  </a:lnTo>
                  <a:lnTo>
                    <a:pt x="170202" y="275520"/>
                  </a:lnTo>
                  <a:lnTo>
                    <a:pt x="170202" y="304800"/>
                  </a:lnTo>
                  <a:lnTo>
                    <a:pt x="86296" y="304800"/>
                  </a:lnTo>
                  <a:lnTo>
                    <a:pt x="86296" y="275501"/>
                  </a:lnTo>
                  <a:lnTo>
                    <a:pt x="120339" y="275501"/>
                  </a:lnTo>
                  <a:lnTo>
                    <a:pt x="120339" y="257889"/>
                  </a:lnTo>
                  <a:cubicBezTo>
                    <a:pt x="120091" y="257889"/>
                    <a:pt x="119834" y="257918"/>
                    <a:pt x="119567" y="257918"/>
                  </a:cubicBezTo>
                  <a:cubicBezTo>
                    <a:pt x="70999" y="257918"/>
                    <a:pt x="28251" y="233096"/>
                    <a:pt x="3248" y="195482"/>
                  </a:cubicBezTo>
                  <a:lnTo>
                    <a:pt x="3381" y="195358"/>
                  </a:lnTo>
                  <a:lnTo>
                    <a:pt x="1353" y="192576"/>
                  </a:lnTo>
                  <a:lnTo>
                    <a:pt x="16869" y="181289"/>
                  </a:lnTo>
                  <a:cubicBezTo>
                    <a:pt x="6163" y="163335"/>
                    <a:pt x="0" y="142361"/>
                    <a:pt x="0" y="119958"/>
                  </a:cubicBezTo>
                  <a:cubicBezTo>
                    <a:pt x="-10" y="53731"/>
                    <a:pt x="53702" y="0"/>
                    <a:pt x="119939" y="0"/>
                  </a:cubicBezTo>
                  <a:cubicBezTo>
                    <a:pt x="156334" y="0"/>
                    <a:pt x="188909" y="16240"/>
                    <a:pt x="210922" y="41834"/>
                  </a:cubicBezTo>
                  <a:lnTo>
                    <a:pt x="227857" y="29432"/>
                  </a:lnTo>
                  <a:lnTo>
                    <a:pt x="231096" y="33842"/>
                  </a:lnTo>
                  <a:lnTo>
                    <a:pt x="229352" y="35100"/>
                  </a:lnTo>
                  <a:lnTo>
                    <a:pt x="230876" y="34052"/>
                  </a:lnTo>
                  <a:close/>
                  <a:moveTo>
                    <a:pt x="211026" y="124939"/>
                  </a:moveTo>
                  <a:cubicBezTo>
                    <a:pt x="211026" y="124939"/>
                    <a:pt x="207635" y="120739"/>
                    <a:pt x="205778" y="120215"/>
                  </a:cubicBezTo>
                  <a:cubicBezTo>
                    <a:pt x="203949" y="119682"/>
                    <a:pt x="184547" y="111290"/>
                    <a:pt x="183480" y="111290"/>
                  </a:cubicBezTo>
                  <a:cubicBezTo>
                    <a:pt x="182442" y="111290"/>
                    <a:pt x="181118" y="112347"/>
                    <a:pt x="181118" y="113395"/>
                  </a:cubicBezTo>
                  <a:cubicBezTo>
                    <a:pt x="181118" y="114443"/>
                    <a:pt x="183737" y="117596"/>
                    <a:pt x="187166" y="120739"/>
                  </a:cubicBezTo>
                  <a:cubicBezTo>
                    <a:pt x="190557" y="123892"/>
                    <a:pt x="190557" y="119424"/>
                    <a:pt x="191891" y="118120"/>
                  </a:cubicBezTo>
                  <a:cubicBezTo>
                    <a:pt x="193177" y="116805"/>
                    <a:pt x="199225" y="123892"/>
                    <a:pt x="196339" y="126502"/>
                  </a:cubicBezTo>
                  <a:cubicBezTo>
                    <a:pt x="193472" y="129102"/>
                    <a:pt x="185061" y="135417"/>
                    <a:pt x="180880" y="138303"/>
                  </a:cubicBezTo>
                  <a:cubicBezTo>
                    <a:pt x="176670" y="141189"/>
                    <a:pt x="169335" y="140132"/>
                    <a:pt x="169335" y="137255"/>
                  </a:cubicBezTo>
                  <a:cubicBezTo>
                    <a:pt x="169335" y="134379"/>
                    <a:pt x="165945" y="133064"/>
                    <a:pt x="165640" y="129921"/>
                  </a:cubicBezTo>
                  <a:cubicBezTo>
                    <a:pt x="165402" y="126768"/>
                    <a:pt x="160401" y="126511"/>
                    <a:pt x="156753" y="119158"/>
                  </a:cubicBezTo>
                  <a:cubicBezTo>
                    <a:pt x="153057" y="111824"/>
                    <a:pt x="153591" y="112605"/>
                    <a:pt x="153591" y="113662"/>
                  </a:cubicBezTo>
                  <a:cubicBezTo>
                    <a:pt x="153591" y="114719"/>
                    <a:pt x="154905" y="121787"/>
                    <a:pt x="157524" y="126502"/>
                  </a:cubicBezTo>
                  <a:cubicBezTo>
                    <a:pt x="160144" y="131216"/>
                    <a:pt x="162496" y="133836"/>
                    <a:pt x="165640" y="138303"/>
                  </a:cubicBezTo>
                  <a:cubicBezTo>
                    <a:pt x="168812" y="142761"/>
                    <a:pt x="171431" y="147476"/>
                    <a:pt x="173279" y="147476"/>
                  </a:cubicBezTo>
                  <a:cubicBezTo>
                    <a:pt x="175098" y="147476"/>
                    <a:pt x="183490" y="144609"/>
                    <a:pt x="183490" y="144609"/>
                  </a:cubicBezTo>
                  <a:cubicBezTo>
                    <a:pt x="183490" y="144609"/>
                    <a:pt x="181385" y="155096"/>
                    <a:pt x="173545" y="161401"/>
                  </a:cubicBezTo>
                  <a:cubicBezTo>
                    <a:pt x="165668" y="167688"/>
                    <a:pt x="168297" y="170040"/>
                    <a:pt x="162249" y="177641"/>
                  </a:cubicBezTo>
                  <a:cubicBezTo>
                    <a:pt x="156220" y="185271"/>
                    <a:pt x="163020" y="182632"/>
                    <a:pt x="162011" y="192586"/>
                  </a:cubicBezTo>
                  <a:cubicBezTo>
                    <a:pt x="160944" y="202559"/>
                    <a:pt x="159906" y="198872"/>
                    <a:pt x="150714" y="204921"/>
                  </a:cubicBezTo>
                  <a:cubicBezTo>
                    <a:pt x="141532" y="210960"/>
                    <a:pt x="144951" y="209893"/>
                    <a:pt x="144161" y="213836"/>
                  </a:cubicBezTo>
                  <a:cubicBezTo>
                    <a:pt x="143389" y="217770"/>
                    <a:pt x="123711" y="223018"/>
                    <a:pt x="122653" y="223276"/>
                  </a:cubicBezTo>
                  <a:cubicBezTo>
                    <a:pt x="121615" y="223533"/>
                    <a:pt x="119510" y="223018"/>
                    <a:pt x="119510" y="218818"/>
                  </a:cubicBezTo>
                  <a:cubicBezTo>
                    <a:pt x="119510" y="214617"/>
                    <a:pt x="115843" y="210960"/>
                    <a:pt x="113738" y="204664"/>
                  </a:cubicBezTo>
                  <a:cubicBezTo>
                    <a:pt x="111643" y="198358"/>
                    <a:pt x="110071" y="198882"/>
                    <a:pt x="109804" y="195224"/>
                  </a:cubicBezTo>
                  <a:cubicBezTo>
                    <a:pt x="109547" y="191538"/>
                    <a:pt x="110328" y="192072"/>
                    <a:pt x="111890" y="186566"/>
                  </a:cubicBezTo>
                  <a:cubicBezTo>
                    <a:pt x="113471" y="181061"/>
                    <a:pt x="111890" y="183404"/>
                    <a:pt x="110319" y="180537"/>
                  </a:cubicBezTo>
                  <a:cubicBezTo>
                    <a:pt x="108737" y="177641"/>
                    <a:pt x="102184" y="168459"/>
                    <a:pt x="101937" y="163230"/>
                  </a:cubicBezTo>
                  <a:cubicBezTo>
                    <a:pt x="101670" y="157972"/>
                    <a:pt x="95641" y="163478"/>
                    <a:pt x="93545" y="160344"/>
                  </a:cubicBezTo>
                  <a:cubicBezTo>
                    <a:pt x="91440" y="157201"/>
                    <a:pt x="87773" y="159553"/>
                    <a:pt x="84887" y="158772"/>
                  </a:cubicBezTo>
                  <a:cubicBezTo>
                    <a:pt x="82001" y="157982"/>
                    <a:pt x="76238" y="159534"/>
                    <a:pt x="72819" y="160068"/>
                  </a:cubicBezTo>
                  <a:cubicBezTo>
                    <a:pt x="69399" y="160620"/>
                    <a:pt x="67580" y="160068"/>
                    <a:pt x="64437" y="157201"/>
                  </a:cubicBezTo>
                  <a:cubicBezTo>
                    <a:pt x="61284" y="154315"/>
                    <a:pt x="60503" y="154038"/>
                    <a:pt x="55788" y="146180"/>
                  </a:cubicBezTo>
                  <a:cubicBezTo>
                    <a:pt x="51064" y="138313"/>
                    <a:pt x="52378" y="140665"/>
                    <a:pt x="54216" y="137531"/>
                  </a:cubicBezTo>
                  <a:cubicBezTo>
                    <a:pt x="56055" y="134369"/>
                    <a:pt x="54216" y="126511"/>
                    <a:pt x="54740" y="125463"/>
                  </a:cubicBezTo>
                  <a:cubicBezTo>
                    <a:pt x="55255" y="124416"/>
                    <a:pt x="55531" y="116034"/>
                    <a:pt x="59455" y="113662"/>
                  </a:cubicBezTo>
                  <a:cubicBezTo>
                    <a:pt x="63398" y="111290"/>
                    <a:pt x="65227" y="110509"/>
                    <a:pt x="65494" y="107099"/>
                  </a:cubicBezTo>
                  <a:cubicBezTo>
                    <a:pt x="65751" y="103689"/>
                    <a:pt x="69428" y="102899"/>
                    <a:pt x="71257" y="100022"/>
                  </a:cubicBezTo>
                  <a:cubicBezTo>
                    <a:pt x="73095" y="97136"/>
                    <a:pt x="75200" y="96869"/>
                    <a:pt x="76505" y="96869"/>
                  </a:cubicBezTo>
                  <a:cubicBezTo>
                    <a:pt x="77819" y="96869"/>
                    <a:pt x="82277" y="95298"/>
                    <a:pt x="86735" y="92945"/>
                  </a:cubicBezTo>
                  <a:cubicBezTo>
                    <a:pt x="91192" y="90583"/>
                    <a:pt x="94336" y="92945"/>
                    <a:pt x="97222" y="92678"/>
                  </a:cubicBezTo>
                  <a:cubicBezTo>
                    <a:pt x="100108" y="92431"/>
                    <a:pt x="101946" y="92678"/>
                    <a:pt x="103508" y="92431"/>
                  </a:cubicBezTo>
                  <a:cubicBezTo>
                    <a:pt x="105089" y="92173"/>
                    <a:pt x="107185" y="96631"/>
                    <a:pt x="107185" y="98727"/>
                  </a:cubicBezTo>
                  <a:cubicBezTo>
                    <a:pt x="107185" y="100813"/>
                    <a:pt x="111643" y="100298"/>
                    <a:pt x="115043" y="102918"/>
                  </a:cubicBezTo>
                  <a:cubicBezTo>
                    <a:pt x="118453" y="105556"/>
                    <a:pt x="121082" y="103975"/>
                    <a:pt x="125797" y="106070"/>
                  </a:cubicBezTo>
                  <a:cubicBezTo>
                    <a:pt x="130512" y="108175"/>
                    <a:pt x="131836" y="103194"/>
                    <a:pt x="133931" y="102918"/>
                  </a:cubicBezTo>
                  <a:cubicBezTo>
                    <a:pt x="136036" y="102660"/>
                    <a:pt x="139960" y="105023"/>
                    <a:pt x="144399" y="104508"/>
                  </a:cubicBezTo>
                  <a:cubicBezTo>
                    <a:pt x="148885" y="103975"/>
                    <a:pt x="151743" y="103718"/>
                    <a:pt x="152800" y="102918"/>
                  </a:cubicBezTo>
                  <a:cubicBezTo>
                    <a:pt x="153838" y="102137"/>
                    <a:pt x="154381" y="98193"/>
                    <a:pt x="154381" y="94783"/>
                  </a:cubicBezTo>
                  <a:cubicBezTo>
                    <a:pt x="154381" y="91392"/>
                    <a:pt x="149409" y="95317"/>
                    <a:pt x="147295" y="94526"/>
                  </a:cubicBezTo>
                  <a:cubicBezTo>
                    <a:pt x="145199" y="93745"/>
                    <a:pt x="143618" y="94012"/>
                    <a:pt x="139684" y="93745"/>
                  </a:cubicBezTo>
                  <a:cubicBezTo>
                    <a:pt x="135769" y="93488"/>
                    <a:pt x="137589" y="92440"/>
                    <a:pt x="135769" y="87716"/>
                  </a:cubicBezTo>
                  <a:cubicBezTo>
                    <a:pt x="133931" y="82991"/>
                    <a:pt x="132874" y="85363"/>
                    <a:pt x="131302" y="85363"/>
                  </a:cubicBezTo>
                  <a:cubicBezTo>
                    <a:pt x="129730" y="85363"/>
                    <a:pt x="130254" y="94545"/>
                    <a:pt x="130254" y="94545"/>
                  </a:cubicBezTo>
                  <a:cubicBezTo>
                    <a:pt x="130254" y="94545"/>
                    <a:pt x="126854" y="91145"/>
                    <a:pt x="125273" y="87735"/>
                  </a:cubicBezTo>
                  <a:cubicBezTo>
                    <a:pt x="123701" y="84334"/>
                    <a:pt x="120282" y="85630"/>
                    <a:pt x="120282" y="81182"/>
                  </a:cubicBezTo>
                  <a:cubicBezTo>
                    <a:pt x="120282" y="76724"/>
                    <a:pt x="115557" y="78038"/>
                    <a:pt x="114510" y="74628"/>
                  </a:cubicBezTo>
                  <a:cubicBezTo>
                    <a:pt x="113481" y="71180"/>
                    <a:pt x="109023" y="74076"/>
                    <a:pt x="109023" y="74076"/>
                  </a:cubicBezTo>
                  <a:lnTo>
                    <a:pt x="120825" y="85363"/>
                  </a:lnTo>
                  <a:cubicBezTo>
                    <a:pt x="120825" y="85363"/>
                    <a:pt x="120825" y="86944"/>
                    <a:pt x="120034" y="88249"/>
                  </a:cubicBezTo>
                  <a:cubicBezTo>
                    <a:pt x="119253" y="89554"/>
                    <a:pt x="113738" y="93497"/>
                    <a:pt x="113738" y="93497"/>
                  </a:cubicBezTo>
                  <a:lnTo>
                    <a:pt x="109804" y="90869"/>
                  </a:lnTo>
                  <a:cubicBezTo>
                    <a:pt x="109804" y="90869"/>
                    <a:pt x="113205" y="89564"/>
                    <a:pt x="115843" y="89040"/>
                  </a:cubicBezTo>
                  <a:cubicBezTo>
                    <a:pt x="118462" y="88516"/>
                    <a:pt x="115843" y="85639"/>
                    <a:pt x="113214" y="84058"/>
                  </a:cubicBezTo>
                  <a:cubicBezTo>
                    <a:pt x="110595" y="82487"/>
                    <a:pt x="107975" y="81705"/>
                    <a:pt x="105623" y="79343"/>
                  </a:cubicBezTo>
                  <a:cubicBezTo>
                    <a:pt x="103270" y="76972"/>
                    <a:pt x="103784" y="78029"/>
                    <a:pt x="101165" y="77762"/>
                  </a:cubicBezTo>
                  <a:cubicBezTo>
                    <a:pt x="98546" y="77495"/>
                    <a:pt x="95136" y="78810"/>
                    <a:pt x="93821" y="78534"/>
                  </a:cubicBezTo>
                  <a:cubicBezTo>
                    <a:pt x="92526" y="78257"/>
                    <a:pt x="91478" y="82715"/>
                    <a:pt x="91478" y="84020"/>
                  </a:cubicBezTo>
                  <a:cubicBezTo>
                    <a:pt x="91478" y="85325"/>
                    <a:pt x="88582" y="86382"/>
                    <a:pt x="88582" y="86382"/>
                  </a:cubicBezTo>
                  <a:cubicBezTo>
                    <a:pt x="88582" y="86382"/>
                    <a:pt x="87011" y="86639"/>
                    <a:pt x="87011" y="84801"/>
                  </a:cubicBezTo>
                  <a:cubicBezTo>
                    <a:pt x="87011" y="82963"/>
                    <a:pt x="82020" y="89525"/>
                    <a:pt x="80972" y="91097"/>
                  </a:cubicBezTo>
                  <a:cubicBezTo>
                    <a:pt x="79924" y="92669"/>
                    <a:pt x="79667" y="94507"/>
                    <a:pt x="76781" y="93716"/>
                  </a:cubicBezTo>
                  <a:cubicBezTo>
                    <a:pt x="73895" y="92945"/>
                    <a:pt x="73114" y="96345"/>
                    <a:pt x="73114" y="96345"/>
                  </a:cubicBezTo>
                  <a:cubicBezTo>
                    <a:pt x="73114" y="96345"/>
                    <a:pt x="72600" y="94002"/>
                    <a:pt x="67342" y="93726"/>
                  </a:cubicBezTo>
                  <a:cubicBezTo>
                    <a:pt x="62093" y="93469"/>
                    <a:pt x="66551" y="91097"/>
                    <a:pt x="67866" y="87944"/>
                  </a:cubicBezTo>
                  <a:cubicBezTo>
                    <a:pt x="69171" y="84801"/>
                    <a:pt x="68380" y="77991"/>
                    <a:pt x="68380" y="77991"/>
                  </a:cubicBezTo>
                  <a:cubicBezTo>
                    <a:pt x="68380" y="77991"/>
                    <a:pt x="74933" y="78505"/>
                    <a:pt x="76762" y="78505"/>
                  </a:cubicBezTo>
                  <a:cubicBezTo>
                    <a:pt x="78600" y="78505"/>
                    <a:pt x="81220" y="77457"/>
                    <a:pt x="82010" y="73790"/>
                  </a:cubicBezTo>
                  <a:cubicBezTo>
                    <a:pt x="82801" y="70114"/>
                    <a:pt x="78067" y="71428"/>
                    <a:pt x="75714" y="68532"/>
                  </a:cubicBezTo>
                  <a:cubicBezTo>
                    <a:pt x="73362" y="65656"/>
                    <a:pt x="81220" y="68285"/>
                    <a:pt x="81220" y="68285"/>
                  </a:cubicBezTo>
                  <a:cubicBezTo>
                    <a:pt x="81220" y="68285"/>
                    <a:pt x="84887" y="63560"/>
                    <a:pt x="85944" y="61989"/>
                  </a:cubicBezTo>
                  <a:cubicBezTo>
                    <a:pt x="86992" y="60408"/>
                    <a:pt x="91983" y="60941"/>
                    <a:pt x="93545" y="57779"/>
                  </a:cubicBezTo>
                  <a:cubicBezTo>
                    <a:pt x="95117" y="54645"/>
                    <a:pt x="98784" y="57531"/>
                    <a:pt x="100355" y="53854"/>
                  </a:cubicBezTo>
                  <a:cubicBezTo>
                    <a:pt x="101927" y="50187"/>
                    <a:pt x="104023" y="55426"/>
                    <a:pt x="105346" y="53064"/>
                  </a:cubicBezTo>
                  <a:cubicBezTo>
                    <a:pt x="106651" y="50711"/>
                    <a:pt x="107966" y="52807"/>
                    <a:pt x="110319" y="52807"/>
                  </a:cubicBezTo>
                  <a:cubicBezTo>
                    <a:pt x="112671" y="52807"/>
                    <a:pt x="115824" y="53854"/>
                    <a:pt x="118977" y="51759"/>
                  </a:cubicBezTo>
                  <a:cubicBezTo>
                    <a:pt x="122120" y="49654"/>
                    <a:pt x="125273" y="48606"/>
                    <a:pt x="128930" y="44682"/>
                  </a:cubicBezTo>
                  <a:cubicBezTo>
                    <a:pt x="132588" y="40748"/>
                    <a:pt x="132083" y="44682"/>
                    <a:pt x="132855" y="41529"/>
                  </a:cubicBezTo>
                  <a:cubicBezTo>
                    <a:pt x="133645" y="38376"/>
                    <a:pt x="136550" y="41777"/>
                    <a:pt x="139675" y="40224"/>
                  </a:cubicBezTo>
                  <a:cubicBezTo>
                    <a:pt x="142846" y="38652"/>
                    <a:pt x="137579" y="39967"/>
                    <a:pt x="133379" y="39700"/>
                  </a:cubicBezTo>
                  <a:cubicBezTo>
                    <a:pt x="129188" y="39434"/>
                    <a:pt x="128654" y="39700"/>
                    <a:pt x="125511" y="38386"/>
                  </a:cubicBezTo>
                  <a:cubicBezTo>
                    <a:pt x="122368" y="37081"/>
                    <a:pt x="125511" y="36566"/>
                    <a:pt x="124997" y="34195"/>
                  </a:cubicBezTo>
                  <a:cubicBezTo>
                    <a:pt x="124473" y="31842"/>
                    <a:pt x="122625" y="34195"/>
                    <a:pt x="120787" y="34195"/>
                  </a:cubicBezTo>
                  <a:cubicBezTo>
                    <a:pt x="118967" y="34195"/>
                    <a:pt x="123139" y="40224"/>
                    <a:pt x="123139" y="40224"/>
                  </a:cubicBezTo>
                  <a:cubicBezTo>
                    <a:pt x="123139" y="40224"/>
                    <a:pt x="120253" y="41529"/>
                    <a:pt x="117900" y="46777"/>
                  </a:cubicBezTo>
                  <a:cubicBezTo>
                    <a:pt x="115538" y="52026"/>
                    <a:pt x="116862" y="48882"/>
                    <a:pt x="115281" y="48882"/>
                  </a:cubicBezTo>
                  <a:cubicBezTo>
                    <a:pt x="113700" y="48882"/>
                    <a:pt x="112128" y="51235"/>
                    <a:pt x="110823" y="50968"/>
                  </a:cubicBezTo>
                  <a:cubicBezTo>
                    <a:pt x="109518" y="50711"/>
                    <a:pt x="108204" y="50444"/>
                    <a:pt x="108204" y="48092"/>
                  </a:cubicBezTo>
                  <a:cubicBezTo>
                    <a:pt x="108204" y="46482"/>
                    <a:pt x="105280" y="49130"/>
                    <a:pt x="103832" y="50835"/>
                  </a:cubicBezTo>
                  <a:cubicBezTo>
                    <a:pt x="103870" y="49759"/>
                    <a:pt x="103489" y="48244"/>
                    <a:pt x="103994" y="47063"/>
                  </a:cubicBezTo>
                  <a:cubicBezTo>
                    <a:pt x="104785" y="45225"/>
                    <a:pt x="105318" y="46530"/>
                    <a:pt x="106356" y="44186"/>
                  </a:cubicBezTo>
                  <a:cubicBezTo>
                    <a:pt x="107404" y="41824"/>
                    <a:pt x="104251" y="42358"/>
                    <a:pt x="100327" y="42872"/>
                  </a:cubicBezTo>
                  <a:cubicBezTo>
                    <a:pt x="96383" y="43405"/>
                    <a:pt x="98222" y="42101"/>
                    <a:pt x="97965" y="38948"/>
                  </a:cubicBezTo>
                  <a:cubicBezTo>
                    <a:pt x="97717" y="35795"/>
                    <a:pt x="100327" y="36595"/>
                    <a:pt x="100327" y="35547"/>
                  </a:cubicBezTo>
                  <a:cubicBezTo>
                    <a:pt x="100327" y="34500"/>
                    <a:pt x="101898" y="33442"/>
                    <a:pt x="103994" y="31347"/>
                  </a:cubicBezTo>
                  <a:cubicBezTo>
                    <a:pt x="106099" y="29261"/>
                    <a:pt x="107156" y="29261"/>
                    <a:pt x="112128" y="26099"/>
                  </a:cubicBezTo>
                  <a:cubicBezTo>
                    <a:pt x="117119" y="22946"/>
                    <a:pt x="115014" y="24270"/>
                    <a:pt x="118958" y="21641"/>
                  </a:cubicBezTo>
                  <a:cubicBezTo>
                    <a:pt x="122882" y="19021"/>
                    <a:pt x="120777" y="21107"/>
                    <a:pt x="126825" y="19812"/>
                  </a:cubicBezTo>
                  <a:cubicBezTo>
                    <a:pt x="132836" y="18507"/>
                    <a:pt x="131016" y="19288"/>
                    <a:pt x="135207" y="17993"/>
                  </a:cubicBezTo>
                  <a:cubicBezTo>
                    <a:pt x="139398" y="16688"/>
                    <a:pt x="138894" y="22965"/>
                    <a:pt x="142551" y="19564"/>
                  </a:cubicBezTo>
                  <a:cubicBezTo>
                    <a:pt x="146209" y="16164"/>
                    <a:pt x="146218" y="22193"/>
                    <a:pt x="149628" y="24022"/>
                  </a:cubicBezTo>
                  <a:cubicBezTo>
                    <a:pt x="153019" y="25851"/>
                    <a:pt x="150924" y="25070"/>
                    <a:pt x="154610" y="26641"/>
                  </a:cubicBezTo>
                  <a:cubicBezTo>
                    <a:pt x="158267" y="28232"/>
                    <a:pt x="154610" y="28480"/>
                    <a:pt x="153543" y="28480"/>
                  </a:cubicBezTo>
                  <a:cubicBezTo>
                    <a:pt x="152505" y="28480"/>
                    <a:pt x="149885" y="29527"/>
                    <a:pt x="147256" y="29527"/>
                  </a:cubicBezTo>
                  <a:cubicBezTo>
                    <a:pt x="144637" y="29527"/>
                    <a:pt x="147256" y="31347"/>
                    <a:pt x="150400" y="31347"/>
                  </a:cubicBezTo>
                  <a:cubicBezTo>
                    <a:pt x="153543" y="31347"/>
                    <a:pt x="152505" y="32128"/>
                    <a:pt x="152762" y="34747"/>
                  </a:cubicBezTo>
                  <a:cubicBezTo>
                    <a:pt x="153019" y="37386"/>
                    <a:pt x="156448" y="33699"/>
                    <a:pt x="156172" y="31080"/>
                  </a:cubicBezTo>
                  <a:cubicBezTo>
                    <a:pt x="155905" y="28461"/>
                    <a:pt x="157991" y="29775"/>
                    <a:pt x="161677" y="28461"/>
                  </a:cubicBezTo>
                  <a:cubicBezTo>
                    <a:pt x="163487" y="27813"/>
                    <a:pt x="164087" y="27356"/>
                    <a:pt x="164230" y="27061"/>
                  </a:cubicBezTo>
                  <a:cubicBezTo>
                    <a:pt x="164440" y="27603"/>
                    <a:pt x="164725" y="28546"/>
                    <a:pt x="164554" y="29261"/>
                  </a:cubicBezTo>
                  <a:cubicBezTo>
                    <a:pt x="164306" y="30299"/>
                    <a:pt x="166383" y="29261"/>
                    <a:pt x="169021" y="30832"/>
                  </a:cubicBezTo>
                  <a:cubicBezTo>
                    <a:pt x="171631" y="32404"/>
                    <a:pt x="171888" y="30832"/>
                    <a:pt x="175060" y="30042"/>
                  </a:cubicBezTo>
                  <a:cubicBezTo>
                    <a:pt x="178203" y="29270"/>
                    <a:pt x="178203" y="30042"/>
                    <a:pt x="180299" y="30575"/>
                  </a:cubicBezTo>
                  <a:cubicBezTo>
                    <a:pt x="182404" y="31099"/>
                    <a:pt x="184766" y="30832"/>
                    <a:pt x="184766" y="30832"/>
                  </a:cubicBezTo>
                  <a:lnTo>
                    <a:pt x="190519" y="33985"/>
                  </a:lnTo>
                  <a:cubicBezTo>
                    <a:pt x="190519" y="33985"/>
                    <a:pt x="190748" y="33442"/>
                    <a:pt x="191062" y="32661"/>
                  </a:cubicBezTo>
                  <a:cubicBezTo>
                    <a:pt x="186871" y="29147"/>
                    <a:pt x="182404" y="25927"/>
                    <a:pt x="177736" y="23060"/>
                  </a:cubicBezTo>
                  <a:lnTo>
                    <a:pt x="177165" y="23508"/>
                  </a:lnTo>
                  <a:cubicBezTo>
                    <a:pt x="177165" y="23508"/>
                    <a:pt x="176889" y="25079"/>
                    <a:pt x="175327" y="25079"/>
                  </a:cubicBezTo>
                  <a:cubicBezTo>
                    <a:pt x="173746" y="25079"/>
                    <a:pt x="170612" y="24032"/>
                    <a:pt x="170355" y="21927"/>
                  </a:cubicBezTo>
                  <a:cubicBezTo>
                    <a:pt x="170212" y="20926"/>
                    <a:pt x="170945" y="20155"/>
                    <a:pt x="171726" y="19631"/>
                  </a:cubicBezTo>
                  <a:cubicBezTo>
                    <a:pt x="159382" y="13078"/>
                    <a:pt x="145704" y="8753"/>
                    <a:pt x="131169" y="7201"/>
                  </a:cubicBezTo>
                  <a:cubicBezTo>
                    <a:pt x="130673" y="7953"/>
                    <a:pt x="130150" y="8649"/>
                    <a:pt x="129711" y="9077"/>
                  </a:cubicBezTo>
                  <a:cubicBezTo>
                    <a:pt x="128397" y="10392"/>
                    <a:pt x="128130" y="9868"/>
                    <a:pt x="125778" y="9868"/>
                  </a:cubicBezTo>
                  <a:cubicBezTo>
                    <a:pt x="123425" y="9868"/>
                    <a:pt x="122882" y="9335"/>
                    <a:pt x="121053" y="9335"/>
                  </a:cubicBezTo>
                  <a:cubicBezTo>
                    <a:pt x="119215" y="9335"/>
                    <a:pt x="120263" y="9601"/>
                    <a:pt x="120005" y="12487"/>
                  </a:cubicBezTo>
                  <a:cubicBezTo>
                    <a:pt x="119767" y="14669"/>
                    <a:pt x="112290" y="9563"/>
                    <a:pt x="108718" y="7010"/>
                  </a:cubicBezTo>
                  <a:cubicBezTo>
                    <a:pt x="89906" y="8734"/>
                    <a:pt x="72447" y="15107"/>
                    <a:pt x="57493" y="24956"/>
                  </a:cubicBezTo>
                  <a:cubicBezTo>
                    <a:pt x="59169" y="25718"/>
                    <a:pt x="60398" y="26822"/>
                    <a:pt x="59131" y="27927"/>
                  </a:cubicBezTo>
                  <a:cubicBezTo>
                    <a:pt x="57102" y="29747"/>
                    <a:pt x="55797" y="29480"/>
                    <a:pt x="53702" y="30528"/>
                  </a:cubicBezTo>
                  <a:cubicBezTo>
                    <a:pt x="51597" y="31566"/>
                    <a:pt x="52387" y="35509"/>
                    <a:pt x="47930" y="35509"/>
                  </a:cubicBezTo>
                  <a:cubicBezTo>
                    <a:pt x="46330" y="35509"/>
                    <a:pt x="45034" y="35433"/>
                    <a:pt x="43958" y="35423"/>
                  </a:cubicBezTo>
                  <a:cubicBezTo>
                    <a:pt x="21222" y="55959"/>
                    <a:pt x="6944" y="85668"/>
                    <a:pt x="6944" y="118729"/>
                  </a:cubicBezTo>
                  <a:cubicBezTo>
                    <a:pt x="6944" y="133102"/>
                    <a:pt x="9658" y="146856"/>
                    <a:pt x="14564" y="159477"/>
                  </a:cubicBezTo>
                  <a:cubicBezTo>
                    <a:pt x="17031" y="159439"/>
                    <a:pt x="20088" y="160230"/>
                    <a:pt x="22241" y="163744"/>
                  </a:cubicBezTo>
                  <a:cubicBezTo>
                    <a:pt x="26432" y="170555"/>
                    <a:pt x="31156" y="169240"/>
                    <a:pt x="31156" y="172136"/>
                  </a:cubicBezTo>
                  <a:cubicBezTo>
                    <a:pt x="31156" y="175012"/>
                    <a:pt x="31671" y="175527"/>
                    <a:pt x="31156" y="178689"/>
                  </a:cubicBezTo>
                  <a:cubicBezTo>
                    <a:pt x="30890" y="180289"/>
                    <a:pt x="30623" y="184061"/>
                    <a:pt x="30432" y="187442"/>
                  </a:cubicBezTo>
                  <a:cubicBezTo>
                    <a:pt x="50959" y="213912"/>
                    <a:pt x="83077" y="230972"/>
                    <a:pt x="119177" y="230972"/>
                  </a:cubicBezTo>
                  <a:cubicBezTo>
                    <a:pt x="178803" y="230972"/>
                    <a:pt x="227543" y="184461"/>
                    <a:pt x="231191" y="125778"/>
                  </a:cubicBezTo>
                  <a:cubicBezTo>
                    <a:pt x="229305" y="124749"/>
                    <a:pt x="227562" y="123892"/>
                    <a:pt x="227019" y="123892"/>
                  </a:cubicBezTo>
                  <a:cubicBezTo>
                    <a:pt x="225733" y="123892"/>
                    <a:pt x="224914" y="129664"/>
                    <a:pt x="223361" y="133321"/>
                  </a:cubicBezTo>
                  <a:cubicBezTo>
                    <a:pt x="221780" y="136998"/>
                    <a:pt x="217075" y="148533"/>
                    <a:pt x="217075" y="148533"/>
                  </a:cubicBezTo>
                  <a:cubicBezTo>
                    <a:pt x="217075" y="148533"/>
                    <a:pt x="213379" y="139351"/>
                    <a:pt x="212608" y="132016"/>
                  </a:cubicBezTo>
                  <a:cubicBezTo>
                    <a:pt x="211817" y="124663"/>
                    <a:pt x="211026" y="124939"/>
                    <a:pt x="211026" y="124939"/>
                  </a:cubicBezTo>
                  <a:close/>
                  <a:moveTo>
                    <a:pt x="222980" y="39767"/>
                  </a:moveTo>
                  <a:lnTo>
                    <a:pt x="214370" y="46063"/>
                  </a:lnTo>
                  <a:cubicBezTo>
                    <a:pt x="230324" y="66437"/>
                    <a:pt x="239878" y="92088"/>
                    <a:pt x="239878" y="119958"/>
                  </a:cubicBezTo>
                  <a:cubicBezTo>
                    <a:pt x="239878" y="186204"/>
                    <a:pt x="186176" y="239925"/>
                    <a:pt x="119920" y="239925"/>
                  </a:cubicBezTo>
                  <a:cubicBezTo>
                    <a:pt x="78048" y="239925"/>
                    <a:pt x="41205" y="218446"/>
                    <a:pt x="19745" y="185928"/>
                  </a:cubicBezTo>
                  <a:lnTo>
                    <a:pt x="12240" y="191395"/>
                  </a:lnTo>
                  <a:cubicBezTo>
                    <a:pt x="35633" y="225657"/>
                    <a:pt x="74924" y="248193"/>
                    <a:pt x="119548" y="248193"/>
                  </a:cubicBezTo>
                  <a:cubicBezTo>
                    <a:pt x="191281" y="248193"/>
                    <a:pt x="249431" y="190043"/>
                    <a:pt x="249431" y="118291"/>
                  </a:cubicBezTo>
                  <a:cubicBezTo>
                    <a:pt x="249441" y="88773"/>
                    <a:pt x="239563" y="61579"/>
                    <a:pt x="222980" y="39767"/>
                  </a:cubicBezTo>
                  <a:close/>
                  <a:moveTo>
                    <a:pt x="163563" y="206216"/>
                  </a:moveTo>
                  <a:cubicBezTo>
                    <a:pt x="161220" y="205959"/>
                    <a:pt x="165640" y="200977"/>
                    <a:pt x="166954" y="196777"/>
                  </a:cubicBezTo>
                  <a:cubicBezTo>
                    <a:pt x="168278" y="192596"/>
                    <a:pt x="170097" y="194948"/>
                    <a:pt x="172745" y="190224"/>
                  </a:cubicBezTo>
                  <a:cubicBezTo>
                    <a:pt x="175365" y="185509"/>
                    <a:pt x="176127" y="187090"/>
                    <a:pt x="176127" y="187090"/>
                  </a:cubicBezTo>
                  <a:cubicBezTo>
                    <a:pt x="176384" y="190481"/>
                    <a:pt x="175365" y="193643"/>
                    <a:pt x="174546" y="197577"/>
                  </a:cubicBezTo>
                  <a:cubicBezTo>
                    <a:pt x="173803" y="201501"/>
                    <a:pt x="165935" y="206502"/>
                    <a:pt x="163563" y="206216"/>
                  </a:cubicBezTo>
                  <a:close/>
                  <a:moveTo>
                    <a:pt x="52892" y="34881"/>
                  </a:moveTo>
                  <a:cubicBezTo>
                    <a:pt x="54683" y="34395"/>
                    <a:pt x="55655" y="35681"/>
                    <a:pt x="57617" y="34881"/>
                  </a:cubicBezTo>
                  <a:cubicBezTo>
                    <a:pt x="59579" y="34071"/>
                    <a:pt x="63303" y="30642"/>
                    <a:pt x="64284" y="31613"/>
                  </a:cubicBezTo>
                  <a:cubicBezTo>
                    <a:pt x="65256" y="32595"/>
                    <a:pt x="69161" y="31785"/>
                    <a:pt x="67856" y="33747"/>
                  </a:cubicBezTo>
                  <a:cubicBezTo>
                    <a:pt x="66570" y="35690"/>
                    <a:pt x="67380" y="34395"/>
                    <a:pt x="64437" y="36014"/>
                  </a:cubicBezTo>
                  <a:cubicBezTo>
                    <a:pt x="61512" y="37633"/>
                    <a:pt x="61674" y="37805"/>
                    <a:pt x="60046" y="38129"/>
                  </a:cubicBezTo>
                  <a:cubicBezTo>
                    <a:pt x="58407" y="38452"/>
                    <a:pt x="58407" y="39595"/>
                    <a:pt x="56302" y="38452"/>
                  </a:cubicBezTo>
                  <a:cubicBezTo>
                    <a:pt x="54188" y="37328"/>
                    <a:pt x="53378" y="37328"/>
                    <a:pt x="53378" y="37328"/>
                  </a:cubicBezTo>
                  <a:cubicBezTo>
                    <a:pt x="53378" y="37328"/>
                    <a:pt x="51102" y="35376"/>
                    <a:pt x="52892" y="34881"/>
                  </a:cubicBezTo>
                  <a:close/>
                  <a:moveTo>
                    <a:pt x="70152" y="54578"/>
                  </a:moveTo>
                  <a:cubicBezTo>
                    <a:pt x="71780" y="54092"/>
                    <a:pt x="71942" y="52635"/>
                    <a:pt x="73409" y="52635"/>
                  </a:cubicBezTo>
                  <a:cubicBezTo>
                    <a:pt x="74876" y="52635"/>
                    <a:pt x="77162" y="50673"/>
                    <a:pt x="77162" y="50673"/>
                  </a:cubicBezTo>
                  <a:cubicBezTo>
                    <a:pt x="77162" y="50673"/>
                    <a:pt x="75857" y="50673"/>
                    <a:pt x="76352" y="48882"/>
                  </a:cubicBezTo>
                  <a:cubicBezTo>
                    <a:pt x="76838" y="47092"/>
                    <a:pt x="77810" y="45301"/>
                    <a:pt x="79124" y="45139"/>
                  </a:cubicBezTo>
                  <a:cubicBezTo>
                    <a:pt x="80429" y="44968"/>
                    <a:pt x="80915" y="45939"/>
                    <a:pt x="80915" y="45939"/>
                  </a:cubicBezTo>
                  <a:cubicBezTo>
                    <a:pt x="80915" y="45939"/>
                    <a:pt x="85468" y="45139"/>
                    <a:pt x="84487" y="47082"/>
                  </a:cubicBezTo>
                  <a:cubicBezTo>
                    <a:pt x="83506" y="49035"/>
                    <a:pt x="81877" y="49206"/>
                    <a:pt x="83182" y="50187"/>
                  </a:cubicBezTo>
                  <a:cubicBezTo>
                    <a:pt x="84487" y="51159"/>
                    <a:pt x="83991" y="51968"/>
                    <a:pt x="85134" y="52626"/>
                  </a:cubicBezTo>
                  <a:cubicBezTo>
                    <a:pt x="86287" y="53273"/>
                    <a:pt x="88078" y="54569"/>
                    <a:pt x="88230" y="55550"/>
                  </a:cubicBezTo>
                  <a:cubicBezTo>
                    <a:pt x="88382" y="56531"/>
                    <a:pt x="88878" y="58322"/>
                    <a:pt x="88878" y="58322"/>
                  </a:cubicBezTo>
                  <a:cubicBezTo>
                    <a:pt x="88878" y="58322"/>
                    <a:pt x="86106" y="59465"/>
                    <a:pt x="84639" y="60760"/>
                  </a:cubicBezTo>
                  <a:cubicBezTo>
                    <a:pt x="83172" y="62055"/>
                    <a:pt x="82201" y="61732"/>
                    <a:pt x="81544" y="62713"/>
                  </a:cubicBezTo>
                  <a:cubicBezTo>
                    <a:pt x="80896" y="63694"/>
                    <a:pt x="78134" y="62055"/>
                    <a:pt x="77476" y="63513"/>
                  </a:cubicBezTo>
                  <a:cubicBezTo>
                    <a:pt x="76819" y="64980"/>
                    <a:pt x="75514" y="62713"/>
                    <a:pt x="77476" y="61246"/>
                  </a:cubicBezTo>
                  <a:cubicBezTo>
                    <a:pt x="79438" y="59788"/>
                    <a:pt x="78619" y="60093"/>
                    <a:pt x="78953" y="57674"/>
                  </a:cubicBezTo>
                  <a:cubicBezTo>
                    <a:pt x="79267" y="55226"/>
                    <a:pt x="80420" y="53750"/>
                    <a:pt x="79448" y="53435"/>
                  </a:cubicBezTo>
                  <a:cubicBezTo>
                    <a:pt x="78467" y="53111"/>
                    <a:pt x="78143" y="51311"/>
                    <a:pt x="78143" y="51311"/>
                  </a:cubicBezTo>
                  <a:cubicBezTo>
                    <a:pt x="78143" y="51311"/>
                    <a:pt x="75533" y="50825"/>
                    <a:pt x="75695" y="53273"/>
                  </a:cubicBezTo>
                  <a:cubicBezTo>
                    <a:pt x="75867" y="55712"/>
                    <a:pt x="74886" y="54902"/>
                    <a:pt x="74886" y="57340"/>
                  </a:cubicBezTo>
                  <a:cubicBezTo>
                    <a:pt x="74886" y="59779"/>
                    <a:pt x="74552" y="58179"/>
                    <a:pt x="72923" y="60122"/>
                  </a:cubicBezTo>
                  <a:cubicBezTo>
                    <a:pt x="71285" y="62074"/>
                    <a:pt x="68685" y="61589"/>
                    <a:pt x="68523" y="60922"/>
                  </a:cubicBezTo>
                  <a:cubicBezTo>
                    <a:pt x="68351" y="60274"/>
                    <a:pt x="69818" y="57998"/>
                    <a:pt x="69818" y="57998"/>
                  </a:cubicBezTo>
                  <a:cubicBezTo>
                    <a:pt x="69818" y="57998"/>
                    <a:pt x="68523" y="55074"/>
                    <a:pt x="70152" y="54578"/>
                  </a:cubicBezTo>
                  <a:close/>
                  <a:moveTo>
                    <a:pt x="103870" y="50835"/>
                  </a:moveTo>
                  <a:cubicBezTo>
                    <a:pt x="103851" y="51406"/>
                    <a:pt x="103708" y="51845"/>
                    <a:pt x="103251" y="52035"/>
                  </a:cubicBezTo>
                  <a:cubicBezTo>
                    <a:pt x="102841" y="52207"/>
                    <a:pt x="103194" y="51626"/>
                    <a:pt x="103870" y="50835"/>
                  </a:cubicBezTo>
                  <a:close/>
                  <a:moveTo>
                    <a:pt x="164287" y="27022"/>
                  </a:moveTo>
                  <a:cubicBezTo>
                    <a:pt x="164192" y="26775"/>
                    <a:pt x="164087" y="26594"/>
                    <a:pt x="164087" y="26594"/>
                  </a:cubicBezTo>
                  <a:cubicBezTo>
                    <a:pt x="164087" y="26594"/>
                    <a:pt x="164430" y="26737"/>
                    <a:pt x="164287" y="2702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03263953-6BA0-1EBC-786F-45C206102788}"/>
              </a:ext>
            </a:extLst>
          </p:cNvPr>
          <p:cNvGrpSpPr/>
          <p:nvPr/>
        </p:nvGrpSpPr>
        <p:grpSpPr>
          <a:xfrm rot="21600000">
            <a:off x="2477557" y="4358217"/>
            <a:ext cx="561975" cy="676275"/>
            <a:chOff x="1952625" y="4019550"/>
            <a:chExt cx="561975" cy="67627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2A92E3-9FFB-F3F3-5C8E-009DE6A7F85C}"/>
                </a:ext>
              </a:extLst>
            </p:cNvPr>
            <p:cNvSpPr/>
            <p:nvPr/>
          </p:nvSpPr>
          <p:spPr>
            <a:xfrm>
              <a:off x="1952625" y="4019550"/>
              <a:ext cx="561975" cy="676275"/>
            </a:xfrm>
            <a:custGeom>
              <a:avLst/>
              <a:gdLst/>
              <a:ahLst/>
              <a:cxnLst/>
              <a:rect l="0" t="0" r="0" b="0"/>
              <a:pathLst>
                <a:path w="197701" h="258863">
                  <a:moveTo>
                    <a:pt x="25918" y="90651"/>
                  </a:moveTo>
                  <a:cubicBezTo>
                    <a:pt x="28870" y="97013"/>
                    <a:pt x="21374" y="103157"/>
                    <a:pt x="16373" y="114520"/>
                  </a:cubicBezTo>
                  <a:cubicBezTo>
                    <a:pt x="11382" y="125884"/>
                    <a:pt x="8191" y="141800"/>
                    <a:pt x="7734" y="151344"/>
                  </a:cubicBezTo>
                  <a:cubicBezTo>
                    <a:pt x="7287" y="160888"/>
                    <a:pt x="10468" y="181576"/>
                    <a:pt x="10468" y="189530"/>
                  </a:cubicBezTo>
                  <a:cubicBezTo>
                    <a:pt x="10468" y="197493"/>
                    <a:pt x="14107" y="215447"/>
                    <a:pt x="14107" y="225896"/>
                  </a:cubicBezTo>
                  <a:cubicBezTo>
                    <a:pt x="14107" y="236364"/>
                    <a:pt x="17288" y="245908"/>
                    <a:pt x="29108" y="252042"/>
                  </a:cubicBezTo>
                  <a:cubicBezTo>
                    <a:pt x="40929" y="258176"/>
                    <a:pt x="59341" y="257491"/>
                    <a:pt x="65246" y="257491"/>
                  </a:cubicBezTo>
                  <a:cubicBezTo>
                    <a:pt x="71161" y="257491"/>
                    <a:pt x="86849" y="259548"/>
                    <a:pt x="94574" y="258624"/>
                  </a:cubicBezTo>
                  <a:cubicBezTo>
                    <a:pt x="102308" y="257719"/>
                    <a:pt x="111738" y="248747"/>
                    <a:pt x="111738" y="248747"/>
                  </a:cubicBezTo>
                  <a:cubicBezTo>
                    <a:pt x="115834" y="252604"/>
                    <a:pt x="122301" y="255109"/>
                    <a:pt x="130712" y="254433"/>
                  </a:cubicBezTo>
                  <a:cubicBezTo>
                    <a:pt x="139122" y="253747"/>
                    <a:pt x="142875" y="248747"/>
                    <a:pt x="142875" y="248747"/>
                  </a:cubicBezTo>
                  <a:cubicBezTo>
                    <a:pt x="142875" y="248747"/>
                    <a:pt x="147314" y="249423"/>
                    <a:pt x="152543" y="249318"/>
                  </a:cubicBezTo>
                  <a:cubicBezTo>
                    <a:pt x="157763" y="249194"/>
                    <a:pt x="167992" y="250680"/>
                    <a:pt x="171259" y="250756"/>
                  </a:cubicBezTo>
                  <a:cubicBezTo>
                    <a:pt x="174517" y="250833"/>
                    <a:pt x="177013" y="249842"/>
                    <a:pt x="180508" y="248556"/>
                  </a:cubicBezTo>
                  <a:cubicBezTo>
                    <a:pt x="183985" y="247261"/>
                    <a:pt x="183232" y="244384"/>
                    <a:pt x="183232" y="244384"/>
                  </a:cubicBezTo>
                  <a:cubicBezTo>
                    <a:pt x="187471" y="241803"/>
                    <a:pt x="185814" y="239393"/>
                    <a:pt x="185814" y="239393"/>
                  </a:cubicBezTo>
                  <a:cubicBezTo>
                    <a:pt x="188157" y="238098"/>
                    <a:pt x="187328" y="235221"/>
                    <a:pt x="187328" y="235221"/>
                  </a:cubicBezTo>
                  <a:cubicBezTo>
                    <a:pt x="189900" y="232945"/>
                    <a:pt x="188090" y="230525"/>
                    <a:pt x="188090" y="230525"/>
                  </a:cubicBezTo>
                  <a:cubicBezTo>
                    <a:pt x="188090" y="230525"/>
                    <a:pt x="188919" y="230220"/>
                    <a:pt x="188919" y="229154"/>
                  </a:cubicBezTo>
                  <a:cubicBezTo>
                    <a:pt x="188919" y="228087"/>
                    <a:pt x="188919" y="224153"/>
                    <a:pt x="190881" y="221419"/>
                  </a:cubicBezTo>
                  <a:cubicBezTo>
                    <a:pt x="192853" y="218695"/>
                    <a:pt x="194062" y="213685"/>
                    <a:pt x="194967" y="213237"/>
                  </a:cubicBezTo>
                  <a:cubicBezTo>
                    <a:pt x="195882" y="212799"/>
                    <a:pt x="197701" y="209323"/>
                    <a:pt x="197701" y="206589"/>
                  </a:cubicBezTo>
                  <a:cubicBezTo>
                    <a:pt x="197701" y="203846"/>
                    <a:pt x="192700" y="205360"/>
                    <a:pt x="189671" y="206894"/>
                  </a:cubicBezTo>
                  <a:cubicBezTo>
                    <a:pt x="186642" y="208389"/>
                    <a:pt x="183918" y="209161"/>
                    <a:pt x="178441" y="211275"/>
                  </a:cubicBezTo>
                  <a:cubicBezTo>
                    <a:pt x="172993" y="213409"/>
                    <a:pt x="169659" y="213542"/>
                    <a:pt x="165259" y="212647"/>
                  </a:cubicBezTo>
                  <a:cubicBezTo>
                    <a:pt x="160868" y="211732"/>
                    <a:pt x="150857" y="207799"/>
                    <a:pt x="142980" y="204008"/>
                  </a:cubicBezTo>
                  <a:cubicBezTo>
                    <a:pt x="135103" y="200226"/>
                    <a:pt x="131616" y="197645"/>
                    <a:pt x="129950" y="197493"/>
                  </a:cubicBezTo>
                  <a:cubicBezTo>
                    <a:pt x="128283" y="197331"/>
                    <a:pt x="130407" y="192635"/>
                    <a:pt x="126311" y="188396"/>
                  </a:cubicBezTo>
                  <a:cubicBezTo>
                    <a:pt x="122215" y="184158"/>
                    <a:pt x="114795" y="182186"/>
                    <a:pt x="114795" y="182186"/>
                  </a:cubicBezTo>
                  <a:cubicBezTo>
                    <a:pt x="106156" y="179309"/>
                    <a:pt x="100022" y="180681"/>
                    <a:pt x="98422" y="181129"/>
                  </a:cubicBezTo>
                  <a:cubicBezTo>
                    <a:pt x="96831" y="181586"/>
                    <a:pt x="90011" y="177957"/>
                    <a:pt x="90011" y="177957"/>
                  </a:cubicBezTo>
                  <a:cubicBezTo>
                    <a:pt x="90240" y="174080"/>
                    <a:pt x="86611" y="165898"/>
                    <a:pt x="83420" y="159983"/>
                  </a:cubicBezTo>
                  <a:cubicBezTo>
                    <a:pt x="80239" y="154078"/>
                    <a:pt x="83649" y="145438"/>
                    <a:pt x="83649" y="142943"/>
                  </a:cubicBezTo>
                  <a:cubicBezTo>
                    <a:pt x="83649" y="140438"/>
                    <a:pt x="81143" y="132713"/>
                    <a:pt x="77286" y="124979"/>
                  </a:cubicBezTo>
                  <a:cubicBezTo>
                    <a:pt x="73419" y="117254"/>
                    <a:pt x="70542" y="115968"/>
                    <a:pt x="67961" y="110815"/>
                  </a:cubicBezTo>
                  <a:cubicBezTo>
                    <a:pt x="65380" y="105662"/>
                    <a:pt x="68256" y="107034"/>
                    <a:pt x="71295" y="107481"/>
                  </a:cubicBezTo>
                  <a:cubicBezTo>
                    <a:pt x="74324" y="107929"/>
                    <a:pt x="79781" y="106719"/>
                    <a:pt x="81601" y="101119"/>
                  </a:cubicBezTo>
                  <a:cubicBezTo>
                    <a:pt x="83420" y="95508"/>
                    <a:pt x="89021" y="92479"/>
                    <a:pt x="92202" y="82478"/>
                  </a:cubicBezTo>
                  <a:cubicBezTo>
                    <a:pt x="95383" y="72477"/>
                    <a:pt x="92354" y="60961"/>
                    <a:pt x="90535" y="56875"/>
                  </a:cubicBezTo>
                  <a:cubicBezTo>
                    <a:pt x="88716" y="52779"/>
                    <a:pt x="88106" y="48388"/>
                    <a:pt x="87354" y="42168"/>
                  </a:cubicBezTo>
                  <a:cubicBezTo>
                    <a:pt x="86601" y="35958"/>
                    <a:pt x="81753" y="21871"/>
                    <a:pt x="68104" y="11860"/>
                  </a:cubicBezTo>
                  <a:cubicBezTo>
                    <a:pt x="68104" y="11860"/>
                    <a:pt x="64322" y="7697"/>
                    <a:pt x="47958" y="1782"/>
                  </a:cubicBezTo>
                  <a:cubicBezTo>
                    <a:pt x="31471" y="-4171"/>
                    <a:pt x="19993" y="5878"/>
                    <a:pt x="11811" y="15870"/>
                  </a:cubicBezTo>
                  <a:cubicBezTo>
                    <a:pt x="3629" y="25871"/>
                    <a:pt x="0" y="37473"/>
                    <a:pt x="0" y="46331"/>
                  </a:cubicBezTo>
                  <a:cubicBezTo>
                    <a:pt x="0" y="55189"/>
                    <a:pt x="4086" y="59513"/>
                    <a:pt x="6820" y="65876"/>
                  </a:cubicBezTo>
                  <a:cubicBezTo>
                    <a:pt x="9544" y="72239"/>
                    <a:pt x="9087" y="75877"/>
                    <a:pt x="13868" y="84059"/>
                  </a:cubicBezTo>
                  <a:cubicBezTo>
                    <a:pt x="18650" y="92241"/>
                    <a:pt x="22965" y="84297"/>
                    <a:pt x="25918" y="90651"/>
                  </a:cubicBezTo>
                  <a:close/>
                  <a:moveTo>
                    <a:pt x="78886" y="59856"/>
                  </a:moveTo>
                  <a:cubicBezTo>
                    <a:pt x="80820" y="49398"/>
                    <a:pt x="86392" y="54065"/>
                    <a:pt x="86392" y="54065"/>
                  </a:cubicBezTo>
                  <a:cubicBezTo>
                    <a:pt x="87525" y="62923"/>
                    <a:pt x="78886" y="59856"/>
                    <a:pt x="78886" y="59856"/>
                  </a:cubicBezTo>
                  <a:close/>
                  <a:moveTo>
                    <a:pt x="66151" y="88384"/>
                  </a:moveTo>
                  <a:cubicBezTo>
                    <a:pt x="74104" y="82926"/>
                    <a:pt x="81039" y="84297"/>
                    <a:pt x="81039" y="84297"/>
                  </a:cubicBezTo>
                  <a:cubicBezTo>
                    <a:pt x="81039" y="84297"/>
                    <a:pt x="81039" y="85764"/>
                    <a:pt x="80591" y="88384"/>
                  </a:cubicBezTo>
                  <a:cubicBezTo>
                    <a:pt x="80143" y="91003"/>
                    <a:pt x="76267" y="93384"/>
                    <a:pt x="73200" y="92708"/>
                  </a:cubicBezTo>
                  <a:cubicBezTo>
                    <a:pt x="70133" y="92013"/>
                    <a:pt x="66151" y="88384"/>
                    <a:pt x="66151" y="88384"/>
                  </a:cubicBezTo>
                  <a:close/>
                  <a:moveTo>
                    <a:pt x="56607" y="65419"/>
                  </a:moveTo>
                  <a:cubicBezTo>
                    <a:pt x="56607" y="65419"/>
                    <a:pt x="63998" y="53027"/>
                    <a:pt x="68542" y="63152"/>
                  </a:cubicBezTo>
                  <a:cubicBezTo>
                    <a:pt x="68542" y="63152"/>
                    <a:pt x="65361" y="68610"/>
                    <a:pt x="56607" y="65419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D79D520-565E-CE85-C1F2-8485BCA8ECDF}"/>
              </a:ext>
            </a:extLst>
          </p:cNvPr>
          <p:cNvSpPr txBox="1"/>
          <p:nvPr/>
        </p:nvSpPr>
        <p:spPr>
          <a:xfrm rot="21600000">
            <a:off x="3342140" y="2012763"/>
            <a:ext cx="3828681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1500" spc="150">
                <a:solidFill>
                  <a:srgbClr val="000000">
                    <a:alpha val="100000"/>
                  </a:srgbClr>
                </a:solidFill>
                <a:latin typeface="Lato"/>
              </a:rPr>
              <a:t>RSV is the second leading cause of global childhood mortality</a:t>
            </a:r>
            <a:endParaRPr lang="en-US" sz="1500" b="0" i="0" spc="150">
              <a:solidFill>
                <a:srgbClr val="000000">
                  <a:alpha val="100000"/>
                </a:srgbClr>
              </a:solidFill>
              <a:latin typeface="Lato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45871" y="784368"/>
            <a:ext cx="6525262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altLang="nl-NL" sz="2800" b="1"/>
              <a:t>Take-home </a:t>
            </a:r>
            <a:r>
              <a:rPr lang="nl-NL" altLang="nl-NL" sz="2800" b="1" err="1"/>
              <a:t>message</a:t>
            </a:r>
            <a:endParaRPr lang="nl-NL" altLang="nl-NL" sz="2800" b="1"/>
          </a:p>
        </p:txBody>
      </p:sp>
      <p:pic>
        <p:nvPicPr>
          <p:cNvPr id="2" name="Graphic 2" descr="Naald met effen opvulling">
            <a:extLst>
              <a:ext uri="{FF2B5EF4-FFF2-40B4-BE49-F238E27FC236}">
                <a16:creationId xmlns:a16="http://schemas.microsoft.com/office/drawing/2014/main" id="{DB1E88CF-F02A-E6AC-3595-173D9616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710" y="5566024"/>
            <a:ext cx="914400" cy="9144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168E808F-E8A6-4A7A-B2A3-AF6419F42382}"/>
              </a:ext>
            </a:extLst>
          </p:cNvPr>
          <p:cNvSpPr txBox="1"/>
          <p:nvPr/>
        </p:nvSpPr>
        <p:spPr>
          <a:xfrm>
            <a:off x="3348943" y="5712223"/>
            <a:ext cx="4274729" cy="6096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>
              <a:lnSpc>
                <a:spcPts val="2400"/>
              </a:lnSpc>
            </a:pPr>
            <a:r>
              <a:rPr lang="en-US" sz="1500" spc="150">
                <a:solidFill>
                  <a:srgbClr val="000000">
                    <a:alpha val="100000"/>
                  </a:srgbClr>
                </a:solidFill>
                <a:latin typeface="Lato"/>
              </a:rPr>
              <a:t>Raising awareness to promote vaccine acceptance &amp; implementation</a:t>
            </a:r>
            <a:endParaRPr lang="en-US" sz="1500" b="0" i="0" spc="150">
              <a:solidFill>
                <a:srgbClr val="000000">
                  <a:alpha val="100000"/>
                </a:srgbClr>
              </a:solidFill>
              <a:latin typeface="Lato"/>
            </a:endParaRPr>
          </a:p>
        </p:txBody>
      </p:sp>
      <p:pic>
        <p:nvPicPr>
          <p:cNvPr id="21" name="Graphic 20" descr="Gravestone outline">
            <a:extLst>
              <a:ext uri="{FF2B5EF4-FFF2-40B4-BE49-F238E27FC236}">
                <a16:creationId xmlns:a16="http://schemas.microsoft.com/office/drawing/2014/main" id="{2DFFBB14-570B-40D3-968E-0659A628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923" y="1917509"/>
            <a:ext cx="738188" cy="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09769" y="621880"/>
            <a:ext cx="7724462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b="1">
                <a:ea typeface="ＭＳ Ｐゴシック"/>
              </a:rPr>
              <a:t>Will </a:t>
            </a:r>
            <a:r>
              <a:rPr lang="nl-NL" altLang="nl-NL" b="1" err="1">
                <a:ea typeface="ＭＳ Ｐゴシック"/>
              </a:rPr>
              <a:t>you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join</a:t>
            </a:r>
            <a:r>
              <a:rPr lang="nl-NL" altLang="nl-NL" b="1">
                <a:ea typeface="ＭＳ Ｐゴシック"/>
              </a:rPr>
              <a:t> </a:t>
            </a:r>
            <a:r>
              <a:rPr lang="nl-NL" altLang="nl-NL" b="1" err="1">
                <a:ea typeface="ＭＳ Ｐゴシック"/>
              </a:rPr>
              <a:t>our</a:t>
            </a:r>
            <a:r>
              <a:rPr lang="nl-NL" altLang="nl-NL" b="1">
                <a:ea typeface="ＭＳ Ｐゴシック"/>
              </a:rPr>
              <a:t> mission? </a:t>
            </a:r>
            <a:endParaRPr lang="nl-NL" altLang="nl-NL" b="1"/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7719F0F6-1607-119C-FE7B-77C98D45A449}"/>
              </a:ext>
            </a:extLst>
          </p:cNvPr>
          <p:cNvSpPr txBox="1"/>
          <p:nvPr/>
        </p:nvSpPr>
        <p:spPr>
          <a:xfrm>
            <a:off x="1175592" y="1490008"/>
            <a:ext cx="67928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+mj-lt"/>
              </a:rPr>
              <a:t>send an e-mail to </a:t>
            </a:r>
            <a:r>
              <a:rPr lang="en-US" dirty="0">
                <a:latin typeface="+mj-lt"/>
                <a:hlinkClick r:id="rId3"/>
              </a:rPr>
              <a:t>rsvgold@umcutrecht.nl</a:t>
            </a:r>
            <a:r>
              <a:rPr lang="en-US" dirty="0">
                <a:latin typeface="+mj-lt"/>
              </a:rPr>
              <a:t>  </a:t>
            </a:r>
          </a:p>
          <a:p>
            <a:pPr algn="ctr"/>
            <a:r>
              <a:rPr lang="en-US" dirty="0">
                <a:latin typeface="+mj-lt"/>
              </a:rPr>
              <a:t>and</a:t>
            </a:r>
          </a:p>
          <a:p>
            <a:pPr algn="ctr"/>
            <a:r>
              <a:rPr lang="en-US" dirty="0">
                <a:latin typeface="+mj-lt"/>
              </a:rPr>
              <a:t>Visit our website: </a:t>
            </a:r>
            <a:r>
              <a:rPr lang="en-US" dirty="0">
                <a:latin typeface="+mj-lt"/>
                <a:hlinkClick r:id="rId4"/>
              </a:rPr>
              <a:t>www.rsvgold.com</a:t>
            </a:r>
            <a:r>
              <a:rPr lang="en-US" dirty="0">
                <a:latin typeface="+mj-lt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4E640-A855-FD9F-EEFE-11A60040A8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22" t="13416" r="14105" b="30204"/>
          <a:stretch/>
        </p:blipFill>
        <p:spPr>
          <a:xfrm>
            <a:off x="1165322" y="3128505"/>
            <a:ext cx="6813355" cy="23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6C88DD23-7ECF-0E5C-0B40-CE030C3EEDC9}"/>
              </a:ext>
            </a:extLst>
          </p:cNvPr>
          <p:cNvSpPr txBox="1">
            <a:spLocks/>
          </p:cNvSpPr>
          <p:nvPr/>
        </p:nvSpPr>
        <p:spPr bwMode="auto">
          <a:xfrm>
            <a:off x="739620" y="513500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nl-NL" altLang="nl-NL" sz="2800" b="1" err="1">
                <a:latin typeface="Calibri" panose="020F0502020204030204" pitchFamily="34" charset="0"/>
              </a:rPr>
              <a:t>Thank</a:t>
            </a:r>
            <a:r>
              <a:rPr lang="nl-NL" altLang="nl-NL" sz="2800" b="1">
                <a:latin typeface="Calibri" panose="020F0502020204030204" pitchFamily="34" charset="0"/>
              </a:rPr>
              <a:t> </a:t>
            </a:r>
            <a:r>
              <a:rPr lang="nl-NL" altLang="nl-NL" sz="2800" b="1" err="1">
                <a:latin typeface="Calibri" panose="020F0502020204030204" pitchFamily="34" charset="0"/>
              </a:rPr>
              <a:t>you</a:t>
            </a:r>
            <a:r>
              <a:rPr lang="nl-NL" altLang="nl-NL" sz="2800" b="1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81CAF-CA4A-5197-8BF4-0F5C15C0CA33}"/>
              </a:ext>
            </a:extLst>
          </p:cNvPr>
          <p:cNvSpPr txBox="1"/>
          <p:nvPr/>
        </p:nvSpPr>
        <p:spPr>
          <a:xfrm>
            <a:off x="739620" y="5829965"/>
            <a:ext cx="541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</a:t>
            </a:r>
            <a:r>
              <a:rPr lang="nl-NL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contact: </a:t>
            </a:r>
          </a:p>
          <a:p>
            <a:r>
              <a:rPr lang="nl-NL" sz="2000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rsvgold@umcutrecht.nl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Examining baby with stethoscope">
            <a:extLst>
              <a:ext uri="{FF2B5EF4-FFF2-40B4-BE49-F238E27FC236}">
                <a16:creationId xmlns:a16="http://schemas.microsoft.com/office/drawing/2014/main" id="{CC48F3FF-3101-4BD6-AAA8-CAF8905F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" y="1092113"/>
            <a:ext cx="6984694" cy="4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41EC-4FB9-4D55-9791-E28982A34D40}"/>
              </a:ext>
            </a:extLst>
          </p:cNvPr>
          <p:cNvSpPr txBox="1"/>
          <p:nvPr/>
        </p:nvSpPr>
        <p:spPr>
          <a:xfrm>
            <a:off x="950445" y="1014304"/>
            <a:ext cx="725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1961AB"/>
                </a:solidFill>
                <a:latin typeface="+mj-lt"/>
              </a:rPr>
              <a:t>RSV stands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for</a:t>
            </a:r>
            <a:r>
              <a:rPr lang="nl-NL" b="1">
                <a:solidFill>
                  <a:srgbClr val="1961AB"/>
                </a:solidFill>
                <a:latin typeface="+mj-lt"/>
              </a:rPr>
              <a:t>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Respiratory</a:t>
            </a:r>
            <a:r>
              <a:rPr lang="nl-NL" b="1">
                <a:solidFill>
                  <a:srgbClr val="1961AB"/>
                </a:solidFill>
                <a:latin typeface="+mj-lt"/>
              </a:rPr>
              <a:t> </a:t>
            </a:r>
            <a:r>
              <a:rPr lang="nl-NL" b="1" err="1">
                <a:solidFill>
                  <a:srgbClr val="1961AB"/>
                </a:solidFill>
                <a:latin typeface="+mj-lt"/>
              </a:rPr>
              <a:t>Syncytial</a:t>
            </a:r>
            <a:r>
              <a:rPr lang="nl-NL" b="1">
                <a:solidFill>
                  <a:srgbClr val="1961AB"/>
                </a:solidFill>
                <a:latin typeface="+mj-lt"/>
              </a:rPr>
              <a:t> Virus</a:t>
            </a:r>
            <a:endParaRPr lang="en-GB" b="1">
              <a:solidFill>
                <a:srgbClr val="1961AB"/>
              </a:solidFill>
              <a:latin typeface="+mj-lt"/>
            </a:endParaRPr>
          </a:p>
        </p:txBody>
      </p:sp>
      <p:pic>
        <p:nvPicPr>
          <p:cNvPr id="14" name="Graphic 13" descr="Covid-19 with solid fill">
            <a:extLst>
              <a:ext uri="{FF2B5EF4-FFF2-40B4-BE49-F238E27FC236}">
                <a16:creationId xmlns:a16="http://schemas.microsoft.com/office/drawing/2014/main" id="{FFBB45C6-5A74-4C8C-B3D6-BC2CF419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940" y="2460422"/>
            <a:ext cx="892827" cy="892827"/>
          </a:xfrm>
          <a:prstGeom prst="rect">
            <a:avLst/>
          </a:prstGeom>
        </p:spPr>
      </p:pic>
      <p:pic>
        <p:nvPicPr>
          <p:cNvPr id="16" name="Graphic 15" descr="Lungs with virus outline">
            <a:extLst>
              <a:ext uri="{FF2B5EF4-FFF2-40B4-BE49-F238E27FC236}">
                <a16:creationId xmlns:a16="http://schemas.microsoft.com/office/drawing/2014/main" id="{34850618-2162-474D-A5D2-743A2356F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939" y="3891288"/>
            <a:ext cx="892827" cy="8928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12A8EC-123A-48D2-A766-FDE319AC87AF}"/>
              </a:ext>
            </a:extLst>
          </p:cNvPr>
          <p:cNvSpPr txBox="1"/>
          <p:nvPr/>
        </p:nvSpPr>
        <p:spPr>
          <a:xfrm>
            <a:off x="2573079" y="2493802"/>
            <a:ext cx="5232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RSV is worldwide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second </a:t>
            </a:r>
            <a:r>
              <a:rPr lang="nl-NL" dirty="0" err="1">
                <a:latin typeface="+mj-lt"/>
              </a:rPr>
              <a:t>cause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death</a:t>
            </a:r>
            <a:r>
              <a:rPr lang="nl-NL" dirty="0">
                <a:latin typeface="+mj-lt"/>
              </a:rPr>
              <a:t> in </a:t>
            </a:r>
            <a:r>
              <a:rPr lang="nl-NL" dirty="0" err="1">
                <a:latin typeface="+mj-lt"/>
              </a:rPr>
              <a:t>children</a:t>
            </a:r>
            <a:r>
              <a:rPr lang="nl-NL" dirty="0">
                <a:latin typeface="+mj-lt"/>
              </a:rPr>
              <a:t> &lt;5 </a:t>
            </a:r>
            <a:r>
              <a:rPr lang="nl-NL" dirty="0" err="1">
                <a:latin typeface="+mj-lt"/>
              </a:rPr>
              <a:t>years</a:t>
            </a:r>
            <a:r>
              <a:rPr lang="nl-NL" dirty="0">
                <a:latin typeface="+mj-lt"/>
              </a:rPr>
              <a:t> of </a:t>
            </a:r>
            <a:r>
              <a:rPr lang="nl-NL" dirty="0" err="1">
                <a:latin typeface="+mj-lt"/>
              </a:rPr>
              <a:t>age</a:t>
            </a: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Young </a:t>
            </a:r>
            <a:r>
              <a:rPr lang="nl-NL" dirty="0" err="1">
                <a:latin typeface="+mj-lt"/>
              </a:rPr>
              <a:t>children</a:t>
            </a:r>
            <a:r>
              <a:rPr lang="nl-NL" dirty="0">
                <a:latin typeface="+mj-lt"/>
              </a:rPr>
              <a:t> and </a:t>
            </a:r>
            <a:r>
              <a:rPr lang="nl-NL" dirty="0" err="1">
                <a:latin typeface="+mj-lt"/>
              </a:rPr>
              <a:t>elderly</a:t>
            </a:r>
            <a:r>
              <a:rPr lang="nl-NL" dirty="0">
                <a:latin typeface="+mj-lt"/>
              </a:rPr>
              <a:t> persons are at risk of severe </a:t>
            </a:r>
            <a:r>
              <a:rPr lang="nl-NL" dirty="0" err="1">
                <a:latin typeface="+mj-lt"/>
              </a:rPr>
              <a:t>illness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due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to</a:t>
            </a:r>
            <a:r>
              <a:rPr lang="nl-NL" dirty="0">
                <a:latin typeface="+mj-lt"/>
              </a:rPr>
              <a:t> RSV </a:t>
            </a:r>
            <a:r>
              <a:rPr lang="nl-NL" dirty="0" err="1">
                <a:latin typeface="+mj-lt"/>
              </a:rPr>
              <a:t>infection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Noto San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51765" y="527471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 dirty="0" err="1">
                <a:ea typeface="ＭＳ Ｐゴシック"/>
              </a:rPr>
              <a:t>Annual</a:t>
            </a:r>
            <a:r>
              <a:rPr lang="nl-NL" altLang="nl-NL" sz="2800" b="1" dirty="0">
                <a:ea typeface="ＭＳ Ｐゴシック"/>
              </a:rPr>
              <a:t> </a:t>
            </a:r>
            <a:r>
              <a:rPr lang="nl-NL" altLang="nl-NL" sz="2800" b="1" dirty="0" err="1">
                <a:ea typeface="ＭＳ Ｐゴシック"/>
              </a:rPr>
              <a:t>global</a:t>
            </a:r>
            <a:r>
              <a:rPr lang="nl-NL" altLang="nl-NL" sz="2800" b="1" dirty="0">
                <a:ea typeface="ＭＳ Ｐゴシック"/>
              </a:rPr>
              <a:t> </a:t>
            </a:r>
            <a:r>
              <a:rPr lang="nl-NL" altLang="nl-NL" sz="2800" b="1" dirty="0" err="1">
                <a:ea typeface="ＭＳ Ｐゴシック"/>
              </a:rPr>
              <a:t>paediatric</a:t>
            </a:r>
            <a:r>
              <a:rPr lang="nl-NL" altLang="nl-NL" sz="2800" b="1" dirty="0">
                <a:ea typeface="ＭＳ Ｐゴシック"/>
              </a:rPr>
              <a:t> </a:t>
            </a:r>
            <a:r>
              <a:rPr lang="nl-NL" altLang="nl-NL" sz="2800" b="1" dirty="0" err="1">
                <a:ea typeface="ＭＳ Ｐゴシック"/>
              </a:rPr>
              <a:t>burden</a:t>
            </a:r>
            <a:r>
              <a:rPr lang="nl-NL" altLang="nl-NL" sz="2800" b="1" dirty="0">
                <a:ea typeface="ＭＳ Ｐゴシック"/>
              </a:rPr>
              <a:t> of RSV &lt; 5 </a:t>
            </a:r>
            <a:r>
              <a:rPr lang="nl-NL" altLang="nl-NL" sz="2800" b="1" dirty="0" err="1">
                <a:ea typeface="ＭＳ Ｐゴシック"/>
              </a:rPr>
              <a:t>years</a:t>
            </a:r>
            <a:r>
              <a:rPr lang="nl-NL" altLang="nl-NL" sz="2800" b="1" dirty="0">
                <a:ea typeface="ＭＳ Ｐゴシック"/>
              </a:rPr>
              <a:t> 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F989F33F-D545-4FD5-8283-95539A674D2F}"/>
              </a:ext>
            </a:extLst>
          </p:cNvPr>
          <p:cNvSpPr txBox="1"/>
          <p:nvPr/>
        </p:nvSpPr>
        <p:spPr>
          <a:xfrm rot="21600000">
            <a:off x="473059" y="6276072"/>
            <a:ext cx="262657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>
              <a:lnSpc>
                <a:spcPts val="1365"/>
              </a:lnSpc>
            </a:pPr>
            <a:r>
              <a:rPr lang="en-US" sz="80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Yi Lancet</a:t>
            </a:r>
            <a:r>
              <a:rPr lang="en-US" sz="800" b="0" i="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 2022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E275B4-91E4-40B1-B7C5-B6EA71C98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13483"/>
              </p:ext>
            </p:extLst>
          </p:nvPr>
        </p:nvGraphicFramePr>
        <p:xfrm>
          <a:off x="0" y="1445214"/>
          <a:ext cx="6253134" cy="4333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B322BA-997B-B4AA-CC87-BA8B4954202F}"/>
              </a:ext>
            </a:extLst>
          </p:cNvPr>
          <p:cNvSpPr txBox="1"/>
          <p:nvPr/>
        </p:nvSpPr>
        <p:spPr>
          <a:xfrm>
            <a:off x="5167157" y="2824257"/>
            <a:ext cx="276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 dirty="0"/>
              <a:t>RSV is </a:t>
            </a:r>
            <a:r>
              <a:rPr lang="nl-NL" sz="1800" i="1" dirty="0" err="1"/>
              <a:t>the</a:t>
            </a:r>
            <a:r>
              <a:rPr lang="nl-NL" sz="1800" i="1" dirty="0"/>
              <a:t> </a:t>
            </a:r>
            <a:r>
              <a:rPr lang="nl-NL" sz="1800" i="1" dirty="0" err="1"/>
              <a:t>leading</a:t>
            </a:r>
            <a:r>
              <a:rPr lang="nl-NL" sz="1800" i="1" dirty="0"/>
              <a:t> </a:t>
            </a:r>
            <a:r>
              <a:rPr lang="nl-NL" sz="1800" i="1" dirty="0" err="1"/>
              <a:t>cause</a:t>
            </a:r>
            <a:r>
              <a:rPr lang="nl-NL" sz="1800" i="1" dirty="0"/>
              <a:t> of </a:t>
            </a:r>
            <a:r>
              <a:rPr lang="nl-NL" sz="1800" i="1" dirty="0" err="1"/>
              <a:t>pediatric</a:t>
            </a:r>
            <a:r>
              <a:rPr lang="nl-NL" sz="1800" i="1" dirty="0"/>
              <a:t> </a:t>
            </a:r>
            <a:r>
              <a:rPr lang="nl-NL" sz="1800" i="1" dirty="0" err="1"/>
              <a:t>hospitalization</a:t>
            </a:r>
            <a:r>
              <a:rPr lang="nl-NL" sz="1800" i="1" dirty="0"/>
              <a:t> worldwide</a:t>
            </a:r>
            <a:endParaRPr lang="en-GB" sz="1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498BC-A383-39E6-877D-1D721EDA6EA1}"/>
              </a:ext>
            </a:extLst>
          </p:cNvPr>
          <p:cNvSpPr txBox="1"/>
          <p:nvPr/>
        </p:nvSpPr>
        <p:spPr>
          <a:xfrm>
            <a:off x="6076921" y="1510436"/>
            <a:ext cx="260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/>
              <a:t>RSV is </a:t>
            </a:r>
            <a:r>
              <a:rPr lang="nl-NL" sz="1800" i="1" err="1"/>
              <a:t>the</a:t>
            </a:r>
            <a:r>
              <a:rPr lang="nl-NL" sz="1800" i="1"/>
              <a:t> </a:t>
            </a:r>
            <a:r>
              <a:rPr lang="nl-NL" sz="1800" i="1" err="1"/>
              <a:t>leading</a:t>
            </a:r>
            <a:r>
              <a:rPr lang="nl-NL" sz="1800" i="1"/>
              <a:t> </a:t>
            </a:r>
            <a:r>
              <a:rPr lang="nl-NL" sz="1800" i="1" err="1"/>
              <a:t>cause</a:t>
            </a:r>
            <a:r>
              <a:rPr lang="nl-NL" sz="1800" i="1"/>
              <a:t> of severe </a:t>
            </a:r>
            <a:r>
              <a:rPr lang="nl-NL" sz="1800" i="1" err="1"/>
              <a:t>respiratory</a:t>
            </a:r>
            <a:r>
              <a:rPr lang="nl-NL" sz="1800" i="1"/>
              <a:t> </a:t>
            </a:r>
            <a:r>
              <a:rPr lang="nl-NL" sz="1800" i="1" err="1"/>
              <a:t>infections</a:t>
            </a:r>
            <a:r>
              <a:rPr lang="nl-NL" sz="1800" i="1"/>
              <a:t> worldwide</a:t>
            </a:r>
            <a:endParaRPr lang="en-GB" sz="1800" i="1"/>
          </a:p>
        </p:txBody>
      </p:sp>
      <p:pic>
        <p:nvPicPr>
          <p:cNvPr id="8" name="Graphic 7" descr="Lungs with virus outline">
            <a:extLst>
              <a:ext uri="{FF2B5EF4-FFF2-40B4-BE49-F238E27FC236}">
                <a16:creationId xmlns:a16="http://schemas.microsoft.com/office/drawing/2014/main" id="{825E4569-C769-3E4C-4933-3302F1DE6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0670" y="1616423"/>
            <a:ext cx="923330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E62D7-0B52-AF09-844F-1484FC22D7E2}"/>
              </a:ext>
            </a:extLst>
          </p:cNvPr>
          <p:cNvSpPr txBox="1"/>
          <p:nvPr/>
        </p:nvSpPr>
        <p:spPr>
          <a:xfrm>
            <a:off x="4353567" y="4213679"/>
            <a:ext cx="323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 dirty="0"/>
              <a:t>RSV is second </a:t>
            </a:r>
            <a:r>
              <a:rPr lang="nl-NL" sz="1800" i="1" dirty="0" err="1"/>
              <a:t>largest</a:t>
            </a:r>
            <a:r>
              <a:rPr lang="nl-NL" sz="1800" i="1" dirty="0"/>
              <a:t> </a:t>
            </a:r>
            <a:r>
              <a:rPr lang="nl-NL" sz="1800" i="1" dirty="0" err="1"/>
              <a:t>cause</a:t>
            </a:r>
            <a:r>
              <a:rPr lang="nl-NL" sz="1800" i="1" dirty="0"/>
              <a:t> of </a:t>
            </a:r>
            <a:r>
              <a:rPr lang="nl-NL" sz="1800" i="1" dirty="0" err="1"/>
              <a:t>pediatric</a:t>
            </a:r>
            <a:r>
              <a:rPr lang="nl-NL" sz="1800" i="1" dirty="0"/>
              <a:t> </a:t>
            </a:r>
            <a:r>
              <a:rPr lang="nl-NL" sz="1800" i="1" dirty="0" err="1"/>
              <a:t>mortaility</a:t>
            </a:r>
            <a:r>
              <a:rPr lang="nl-NL" sz="1800" i="1" dirty="0"/>
              <a:t> worldwide</a:t>
            </a:r>
            <a:endParaRPr lang="en-GB" sz="1800" i="1" dirty="0"/>
          </a:p>
        </p:txBody>
      </p:sp>
      <p:pic>
        <p:nvPicPr>
          <p:cNvPr id="11" name="Graphic 10" descr="Arrow: Slight curve outline">
            <a:extLst>
              <a:ext uri="{FF2B5EF4-FFF2-40B4-BE49-F238E27FC236}">
                <a16:creationId xmlns:a16="http://schemas.microsoft.com/office/drawing/2014/main" id="{E8DFBA74-DA84-5566-CC8A-6A89A65AA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48125">
            <a:off x="3446238" y="5141246"/>
            <a:ext cx="1274329" cy="1274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247DA4-8916-4882-D28F-3B353F12D179}"/>
              </a:ext>
            </a:extLst>
          </p:cNvPr>
          <p:cNvSpPr txBox="1"/>
          <p:nvPr/>
        </p:nvSpPr>
        <p:spPr>
          <a:xfrm>
            <a:off x="4623766" y="5675117"/>
            <a:ext cx="254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1" dirty="0" err="1"/>
              <a:t>Babies</a:t>
            </a:r>
            <a:r>
              <a:rPr lang="nl-NL" sz="1800" b="1" i="1" dirty="0"/>
              <a:t> &lt;6 </a:t>
            </a:r>
            <a:r>
              <a:rPr lang="nl-NL" sz="1800" b="1" i="1" dirty="0" err="1"/>
              <a:t>months</a:t>
            </a:r>
            <a:r>
              <a:rPr lang="nl-NL" sz="1800" b="1" i="1" dirty="0"/>
              <a:t> account </a:t>
            </a:r>
            <a:r>
              <a:rPr lang="nl-NL" sz="1800" b="1" i="1" dirty="0" err="1"/>
              <a:t>for</a:t>
            </a:r>
            <a:r>
              <a:rPr lang="nl-NL" sz="1800" b="1" i="1" dirty="0"/>
              <a:t> </a:t>
            </a:r>
            <a:r>
              <a:rPr lang="nl-NL" sz="1800" b="1" i="1" dirty="0" err="1"/>
              <a:t>nearly</a:t>
            </a:r>
            <a:r>
              <a:rPr lang="nl-NL" sz="1800" b="1" i="1" dirty="0"/>
              <a:t> </a:t>
            </a:r>
            <a:r>
              <a:rPr lang="nl-NL" sz="1800" b="1" i="1" dirty="0">
                <a:solidFill>
                  <a:srgbClr val="FF0000"/>
                </a:solidFill>
              </a:rPr>
              <a:t>50% </a:t>
            </a:r>
            <a:r>
              <a:rPr lang="nl-NL" sz="1800" b="1" i="1" dirty="0"/>
              <a:t>of </a:t>
            </a:r>
            <a:r>
              <a:rPr lang="nl-NL" sz="1800" b="1" i="1" dirty="0" err="1"/>
              <a:t>all</a:t>
            </a:r>
            <a:r>
              <a:rPr lang="nl-NL" sz="1800" b="1" i="1" dirty="0"/>
              <a:t> RSV-</a:t>
            </a:r>
            <a:r>
              <a:rPr lang="nl-NL" sz="1800" b="1" i="1" dirty="0" err="1"/>
              <a:t>deaths</a:t>
            </a:r>
            <a:r>
              <a:rPr lang="nl-NL" sz="1800" b="1" i="1" dirty="0"/>
              <a:t>  </a:t>
            </a:r>
            <a:endParaRPr lang="en-GB" sz="1800" b="1" i="1" dirty="0"/>
          </a:p>
        </p:txBody>
      </p:sp>
      <p:pic>
        <p:nvPicPr>
          <p:cNvPr id="14" name="Graphic 13" descr="Baby outline">
            <a:extLst>
              <a:ext uri="{FF2B5EF4-FFF2-40B4-BE49-F238E27FC236}">
                <a16:creationId xmlns:a16="http://schemas.microsoft.com/office/drawing/2014/main" id="{D2C9E0F8-AC95-25F4-0032-2A147FC40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45172" y="5528609"/>
            <a:ext cx="1183519" cy="1069838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F4A3BD8E-DC2B-5884-2AB9-225D0CF1507F}"/>
              </a:ext>
            </a:extLst>
          </p:cNvPr>
          <p:cNvSpPr/>
          <p:nvPr/>
        </p:nvSpPr>
        <p:spPr>
          <a:xfrm>
            <a:off x="7945530" y="2796883"/>
            <a:ext cx="923330" cy="923331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rgbClr val="FFFFFF"/>
            </a:solidFill>
          </a:ln>
        </p:spPr>
      </p:sp>
      <p:pic>
        <p:nvPicPr>
          <p:cNvPr id="20" name="Graphic 19" descr="Gravestone outline">
            <a:extLst>
              <a:ext uri="{FF2B5EF4-FFF2-40B4-BE49-F238E27FC236}">
                <a16:creationId xmlns:a16="http://schemas.microsoft.com/office/drawing/2014/main" id="{36793C8D-0D9E-4C9E-8959-073D2D75DD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36931" y="4138079"/>
            <a:ext cx="864263" cy="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4D8-0667-49A3-1851-A585AE45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l-NL" dirty="0"/>
              <a:t>The </a:t>
            </a:r>
            <a:r>
              <a:rPr lang="nl-NL" dirty="0" err="1"/>
              <a:t>youngest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most </a:t>
            </a:r>
            <a:r>
              <a:rPr lang="nl-NL" dirty="0" err="1"/>
              <a:t>vulnerable</a:t>
            </a:r>
            <a:endParaRPr lang="en-GB" dirty="0"/>
          </a:p>
        </p:txBody>
      </p:sp>
      <p:pic>
        <p:nvPicPr>
          <p:cNvPr id="12" name="Graphic 11" descr="Baby crawling outline">
            <a:extLst>
              <a:ext uri="{FF2B5EF4-FFF2-40B4-BE49-F238E27FC236}">
                <a16:creationId xmlns:a16="http://schemas.microsoft.com/office/drawing/2014/main" id="{5C387AB6-486A-0221-F625-37EFF3A1E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199" y="1404257"/>
            <a:ext cx="1099457" cy="1099457"/>
          </a:xfrm>
          <a:prstGeom prst="rect">
            <a:avLst/>
          </a:prstGeom>
        </p:spPr>
      </p:pic>
      <p:pic>
        <p:nvPicPr>
          <p:cNvPr id="1028" name="Picture 4" descr="Newborn Special Lineal color icon">
            <a:extLst>
              <a:ext uri="{FF2B5EF4-FFF2-40B4-BE49-F238E27FC236}">
                <a16:creationId xmlns:a16="http://schemas.microsoft.com/office/drawing/2014/main" id="{58179E67-165B-5411-8EA4-B51423D9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9" y="1590875"/>
            <a:ext cx="697294" cy="6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A718D2-2AF4-A66A-67A0-48C43816E895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230086" y="2503714"/>
            <a:ext cx="62538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38E310-DE02-9049-1521-ECCC9DEB2B51}"/>
              </a:ext>
            </a:extLst>
          </p:cNvPr>
          <p:cNvCxnSpPr/>
          <p:nvPr/>
        </p:nvCxnSpPr>
        <p:spPr>
          <a:xfrm flipV="1">
            <a:off x="1230086" y="2373694"/>
            <a:ext cx="0" cy="13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1ABCF1-4C8F-5FE2-1A3C-CE9E5A36E5B2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7483927" y="2373694"/>
            <a:ext cx="1" cy="13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ED426D4-BB03-6C7A-39C1-A1208E5535F2}"/>
              </a:ext>
            </a:extLst>
          </p:cNvPr>
          <p:cNvSpPr txBox="1"/>
          <p:nvPr/>
        </p:nvSpPr>
        <p:spPr>
          <a:xfrm>
            <a:off x="772736" y="2589239"/>
            <a:ext cx="9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 err="1"/>
              <a:t>Birth</a:t>
            </a:r>
            <a:endParaRPr lang="en-GB" sz="1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849B8-785D-0652-57E4-C518EAAF7E7C}"/>
              </a:ext>
            </a:extLst>
          </p:cNvPr>
          <p:cNvSpPr txBox="1"/>
          <p:nvPr/>
        </p:nvSpPr>
        <p:spPr>
          <a:xfrm>
            <a:off x="6934203" y="2549982"/>
            <a:ext cx="109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/>
              <a:t>6 </a:t>
            </a:r>
            <a:r>
              <a:rPr lang="nl-NL" sz="1800" b="1" dirty="0" err="1"/>
              <a:t>months</a:t>
            </a:r>
            <a:endParaRPr lang="en-GB" sz="1800" b="1" dirty="0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F9170C45-E92B-E53E-C97D-EC8E692EF49E}"/>
              </a:ext>
            </a:extLst>
          </p:cNvPr>
          <p:cNvSpPr/>
          <p:nvPr/>
        </p:nvSpPr>
        <p:spPr>
          <a:xfrm>
            <a:off x="1023257" y="3257606"/>
            <a:ext cx="6843183" cy="1483254"/>
          </a:xfrm>
          <a:custGeom>
            <a:avLst/>
            <a:gdLst/>
            <a:ahLst/>
            <a:cxnLst/>
            <a:rect l="l" t="t" r="r" b="b"/>
            <a:pathLst>
              <a:path w="8211820" h="1779904">
                <a:moveTo>
                  <a:pt x="8211311" y="0"/>
                </a:moveTo>
                <a:lnTo>
                  <a:pt x="0" y="0"/>
                </a:lnTo>
                <a:lnTo>
                  <a:pt x="0" y="1779524"/>
                </a:lnTo>
                <a:lnTo>
                  <a:pt x="8211311" y="1779524"/>
                </a:lnTo>
                <a:lnTo>
                  <a:pt x="821131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500" dirty="0"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C659C-B540-BFBA-68E7-5F71F2BC6F3D}"/>
              </a:ext>
            </a:extLst>
          </p:cNvPr>
          <p:cNvSpPr txBox="1"/>
          <p:nvPr/>
        </p:nvSpPr>
        <p:spPr>
          <a:xfrm>
            <a:off x="1342064" y="3375250"/>
            <a:ext cx="6286812" cy="107721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4000" b="1" dirty="0">
                <a:solidFill>
                  <a:srgbClr val="EB6209"/>
                </a:solidFill>
                <a:effectLst/>
                <a:latin typeface="Corbel" panose="020B0503020204020204" pitchFamily="34" charset="0"/>
              </a:rPr>
              <a:t>1</a:t>
            </a:r>
            <a:r>
              <a:rPr lang="en-US" sz="4000" b="1" dirty="0">
                <a:solidFill>
                  <a:srgbClr val="D61E62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IN EVERY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B620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1E6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DEATHS</a:t>
            </a:r>
          </a:p>
          <a:p>
            <a:pPr algn="ctr"/>
            <a:r>
              <a:rPr lang="en-US" sz="2400" b="1" dirty="0">
                <a:solidFill>
                  <a:srgbClr val="004D9A"/>
                </a:solidFill>
                <a:latin typeface="Corbel" panose="020B0503020204020204" pitchFamily="34" charset="0"/>
              </a:rPr>
              <a:t>before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 6 months of age</a:t>
            </a: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>
                <a:solidFill>
                  <a:srgbClr val="004D9A"/>
                </a:solidFill>
                <a:latin typeface="Corbel" panose="020B0503020204020204" pitchFamily="34" charset="0"/>
              </a:rPr>
              <a:t>globally is due to RSV</a:t>
            </a:r>
            <a:endParaRPr lang="en-US" sz="2400" baseline="30000" dirty="0">
              <a:solidFill>
                <a:srgbClr val="004D9A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0A1DED4-208C-43B9-D467-9684C879AE06}"/>
              </a:ext>
            </a:extLst>
          </p:cNvPr>
          <p:cNvSpPr txBox="1"/>
          <p:nvPr/>
        </p:nvSpPr>
        <p:spPr>
          <a:xfrm rot="21600000">
            <a:off x="473059" y="6276072"/>
            <a:ext cx="262657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>
              <a:lnSpc>
                <a:spcPts val="1365"/>
              </a:lnSpc>
            </a:pPr>
            <a:r>
              <a:rPr lang="en-US" sz="80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PERCH study group Lancet</a:t>
            </a:r>
            <a:r>
              <a:rPr lang="en-US" sz="800" b="0" i="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 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C5B34-7B31-5A26-2420-816B189C7C84}"/>
              </a:ext>
            </a:extLst>
          </p:cNvPr>
          <p:cNvSpPr txBox="1"/>
          <p:nvPr/>
        </p:nvSpPr>
        <p:spPr>
          <a:xfrm>
            <a:off x="2102905" y="1570824"/>
            <a:ext cx="4508204" cy="76944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RSV is most severe in first few months of life due to easily blocked small airways</a:t>
            </a:r>
            <a:r>
              <a:rPr lang="en-US" dirty="0"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41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>
            <a:extLst>
              <a:ext uri="{FF2B5EF4-FFF2-40B4-BE49-F238E27FC236}">
                <a16:creationId xmlns:a16="http://schemas.microsoft.com/office/drawing/2014/main" id="{99F01EED-C876-2EDD-7BE7-F505A8894333}"/>
              </a:ext>
            </a:extLst>
          </p:cNvPr>
          <p:cNvGrpSpPr/>
          <p:nvPr/>
        </p:nvGrpSpPr>
        <p:grpSpPr>
          <a:xfrm rot="21600000">
            <a:off x="2818355" y="1470112"/>
            <a:ext cx="3626496" cy="3287683"/>
            <a:chOff x="863575" y="2454936"/>
            <a:chExt cx="5829300" cy="31687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5EB22CDC-5174-318A-7A17-7A1154898985}"/>
                </a:ext>
              </a:extLst>
            </p:cNvPr>
            <p:cNvSpPr/>
            <p:nvPr/>
          </p:nvSpPr>
          <p:spPr>
            <a:xfrm>
              <a:off x="863575" y="2454936"/>
              <a:ext cx="5829300" cy="31687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8000"/>
              </a:schemeClr>
            </a:solid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88DE37-ACA1-D592-135E-97E7644C57C5}"/>
              </a:ext>
            </a:extLst>
          </p:cNvPr>
          <p:cNvSpPr txBox="1"/>
          <p:nvPr/>
        </p:nvSpPr>
        <p:spPr>
          <a:xfrm rot="21600000">
            <a:off x="3818573" y="2084198"/>
            <a:ext cx="2025695" cy="876300"/>
          </a:xfrm>
          <a:prstGeom prst="rect">
            <a:avLst/>
          </a:prstGeom>
          <a:noFill/>
        </p:spPr>
        <p:txBody>
          <a:bodyPr lIns="0" tIns="97200" rIns="0" bIns="0" rtlCol="0" anchor="t"/>
          <a:lstStyle/>
          <a:p>
            <a:pPr algn="l">
              <a:lnSpc>
                <a:spcPts val="6900"/>
              </a:lnSpc>
            </a:pPr>
            <a:r>
              <a:rPr lang="en-US" sz="6900" b="1" i="0" spc="75" dirty="0">
                <a:solidFill>
                  <a:srgbClr val="EB6209"/>
                </a:solidFill>
                <a:latin typeface="Lato"/>
              </a:rPr>
              <a:t>97%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47B3E-8A4B-8B30-71DF-051EBD1D3C00}"/>
              </a:ext>
            </a:extLst>
          </p:cNvPr>
          <p:cNvSpPr txBox="1"/>
          <p:nvPr/>
        </p:nvSpPr>
        <p:spPr>
          <a:xfrm rot="21600000">
            <a:off x="3625533" y="3208191"/>
            <a:ext cx="2067277" cy="62865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2475"/>
              </a:lnSpc>
            </a:pPr>
            <a:r>
              <a:rPr lang="en-US" sz="1650" b="1" i="0" spc="150" dirty="0">
                <a:solidFill>
                  <a:srgbClr val="000000">
                    <a:alpha val="100000"/>
                  </a:srgbClr>
                </a:solidFill>
                <a:latin typeface="Lato"/>
              </a:rPr>
              <a:t>Of the mortality cases occurs in LMICs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9C81636-C4CC-1D35-D7CD-D9BAF5F5CE5B}"/>
              </a:ext>
            </a:extLst>
          </p:cNvPr>
          <p:cNvSpPr txBox="1">
            <a:spLocks/>
          </p:cNvSpPr>
          <p:nvPr/>
        </p:nvSpPr>
        <p:spPr bwMode="auto">
          <a:xfrm>
            <a:off x="0" y="765590"/>
            <a:ext cx="914400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altLang="nl-NL" sz="2800" b="1" dirty="0"/>
              <a:t>RSV-</a:t>
            </a:r>
            <a:r>
              <a:rPr lang="nl-NL" altLang="nl-NL" sz="2800" b="1" dirty="0" err="1"/>
              <a:t>associated</a:t>
            </a:r>
            <a:r>
              <a:rPr lang="nl-NL" altLang="nl-NL" sz="2800" b="1" dirty="0"/>
              <a:t> mortality</a:t>
            </a: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791FDE96-C276-26C7-3AED-A628601B67AE}"/>
              </a:ext>
            </a:extLst>
          </p:cNvPr>
          <p:cNvSpPr/>
          <p:nvPr/>
        </p:nvSpPr>
        <p:spPr>
          <a:xfrm>
            <a:off x="5598710" y="5895029"/>
            <a:ext cx="582747" cy="596082"/>
          </a:xfrm>
          <a:custGeom>
            <a:avLst/>
            <a:gdLst/>
            <a:ahLst/>
            <a:cxnLst/>
            <a:rect l="0" t="0" r="0" b="0"/>
            <a:pathLst>
              <a:path w="302901" h="276473">
                <a:moveTo>
                  <a:pt x="272415" y="254070"/>
                </a:moveTo>
                <a:cubicBezTo>
                  <a:pt x="272415" y="225847"/>
                  <a:pt x="272415" y="196282"/>
                  <a:pt x="272415" y="166040"/>
                </a:cubicBezTo>
                <a:cubicBezTo>
                  <a:pt x="282159" y="164544"/>
                  <a:pt x="291179" y="163154"/>
                  <a:pt x="298761" y="161992"/>
                </a:cubicBezTo>
                <a:cubicBezTo>
                  <a:pt x="275882" y="82506"/>
                  <a:pt x="223161" y="21860"/>
                  <a:pt x="151447" y="0"/>
                </a:cubicBezTo>
                <a:cubicBezTo>
                  <a:pt x="74000" y="21488"/>
                  <a:pt x="25317" y="86878"/>
                  <a:pt x="0" y="162125"/>
                </a:cubicBezTo>
                <a:cubicBezTo>
                  <a:pt x="7753" y="166830"/>
                  <a:pt x="20002" y="159706"/>
                  <a:pt x="28118" y="172164"/>
                </a:cubicBezTo>
                <a:cubicBezTo>
                  <a:pt x="28118" y="204502"/>
                  <a:pt x="28118" y="239620"/>
                  <a:pt x="28118" y="276473"/>
                </a:cubicBezTo>
                <a:cubicBezTo>
                  <a:pt x="122377" y="276473"/>
                  <a:pt x="212541" y="276473"/>
                  <a:pt x="302504" y="276473"/>
                </a:cubicBezTo>
                <a:cubicBezTo>
                  <a:pt x="306343" y="247717"/>
                  <a:pt x="281245" y="264843"/>
                  <a:pt x="272415" y="254070"/>
                </a:cubicBezTo>
                <a:close/>
                <a:moveTo>
                  <a:pt x="190100" y="254022"/>
                </a:moveTo>
                <a:cubicBezTo>
                  <a:pt x="190100" y="260737"/>
                  <a:pt x="184633" y="266205"/>
                  <a:pt x="177917" y="266205"/>
                </a:cubicBezTo>
                <a:lnTo>
                  <a:pt x="124968" y="266205"/>
                </a:lnTo>
                <a:cubicBezTo>
                  <a:pt x="118253" y="266205"/>
                  <a:pt x="112786" y="260737"/>
                  <a:pt x="112786" y="254022"/>
                </a:cubicBezTo>
                <a:lnTo>
                  <a:pt x="112786" y="175984"/>
                </a:lnTo>
                <a:cubicBezTo>
                  <a:pt x="112786" y="169269"/>
                  <a:pt x="118253" y="163801"/>
                  <a:pt x="124968" y="163801"/>
                </a:cubicBezTo>
                <a:lnTo>
                  <a:pt x="177917" y="163801"/>
                </a:lnTo>
                <a:cubicBezTo>
                  <a:pt x="184633" y="163801"/>
                  <a:pt x="190100" y="169269"/>
                  <a:pt x="190100" y="175984"/>
                </a:cubicBezTo>
                <a:lnTo>
                  <a:pt x="190100" y="254022"/>
                </a:lnTo>
                <a:close/>
              </a:path>
            </a:pathLst>
          </a:custGeom>
          <a:solidFill>
            <a:srgbClr val="EB6209"/>
          </a:solidFill>
        </p:spPr>
        <p:txBody>
          <a:bodyPr/>
          <a:lstStyle/>
          <a:p>
            <a:endParaRPr lang="x-non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52D3C0F-AA0E-56F7-F253-462AFACE275F}"/>
              </a:ext>
            </a:extLst>
          </p:cNvPr>
          <p:cNvSpPr/>
          <p:nvPr/>
        </p:nvSpPr>
        <p:spPr>
          <a:xfrm>
            <a:off x="2890559" y="5882700"/>
            <a:ext cx="582747" cy="596082"/>
          </a:xfrm>
          <a:custGeom>
            <a:avLst/>
            <a:gdLst/>
            <a:ahLst/>
            <a:cxnLst/>
            <a:rect l="0" t="0" r="0" b="0"/>
            <a:pathLst>
              <a:path w="302876" h="272605">
                <a:moveTo>
                  <a:pt x="75724" y="80772"/>
                </a:moveTo>
                <a:lnTo>
                  <a:pt x="35338" y="80772"/>
                </a:lnTo>
                <a:cubicBezTo>
                  <a:pt x="32547" y="80772"/>
                  <a:pt x="30289" y="83029"/>
                  <a:pt x="30289" y="85820"/>
                </a:cubicBezTo>
                <a:lnTo>
                  <a:pt x="30289" y="126206"/>
                </a:lnTo>
                <a:cubicBezTo>
                  <a:pt x="30289" y="128997"/>
                  <a:pt x="32547" y="131254"/>
                  <a:pt x="35338" y="131254"/>
                </a:cubicBezTo>
                <a:lnTo>
                  <a:pt x="75724" y="131254"/>
                </a:lnTo>
                <a:cubicBezTo>
                  <a:pt x="78515" y="131254"/>
                  <a:pt x="80772" y="128997"/>
                  <a:pt x="80772" y="126206"/>
                </a:cubicBezTo>
                <a:lnTo>
                  <a:pt x="80772" y="85820"/>
                </a:lnTo>
                <a:cubicBezTo>
                  <a:pt x="80772" y="83029"/>
                  <a:pt x="78515" y="80772"/>
                  <a:pt x="75724" y="80772"/>
                </a:cubicBezTo>
                <a:close/>
                <a:moveTo>
                  <a:pt x="70675" y="121158"/>
                </a:moveTo>
                <a:lnTo>
                  <a:pt x="40386" y="121158"/>
                </a:lnTo>
                <a:lnTo>
                  <a:pt x="40386" y="90868"/>
                </a:lnTo>
                <a:lnTo>
                  <a:pt x="70675" y="90868"/>
                </a:lnTo>
                <a:lnTo>
                  <a:pt x="70675" y="121158"/>
                </a:lnTo>
                <a:close/>
                <a:moveTo>
                  <a:pt x="136303" y="80772"/>
                </a:moveTo>
                <a:lnTo>
                  <a:pt x="95917" y="80772"/>
                </a:lnTo>
                <a:cubicBezTo>
                  <a:pt x="93126" y="80772"/>
                  <a:pt x="90868" y="83029"/>
                  <a:pt x="90868" y="85820"/>
                </a:cubicBezTo>
                <a:lnTo>
                  <a:pt x="90868" y="126206"/>
                </a:lnTo>
                <a:cubicBezTo>
                  <a:pt x="90868" y="128997"/>
                  <a:pt x="93126" y="131254"/>
                  <a:pt x="95917" y="131254"/>
                </a:cubicBezTo>
                <a:lnTo>
                  <a:pt x="136303" y="131254"/>
                </a:lnTo>
                <a:cubicBezTo>
                  <a:pt x="139094" y="131254"/>
                  <a:pt x="141341" y="128997"/>
                  <a:pt x="141341" y="126206"/>
                </a:cubicBezTo>
                <a:lnTo>
                  <a:pt x="141341" y="85820"/>
                </a:lnTo>
                <a:cubicBezTo>
                  <a:pt x="141341" y="83029"/>
                  <a:pt x="139094" y="80772"/>
                  <a:pt x="136303" y="80772"/>
                </a:cubicBezTo>
                <a:close/>
                <a:moveTo>
                  <a:pt x="131254" y="121158"/>
                </a:moveTo>
                <a:lnTo>
                  <a:pt x="100965" y="121158"/>
                </a:lnTo>
                <a:lnTo>
                  <a:pt x="100965" y="90868"/>
                </a:lnTo>
                <a:lnTo>
                  <a:pt x="131254" y="90868"/>
                </a:lnTo>
                <a:lnTo>
                  <a:pt x="131254" y="121158"/>
                </a:lnTo>
                <a:close/>
                <a:moveTo>
                  <a:pt x="161554" y="85820"/>
                </a:moveTo>
                <a:lnTo>
                  <a:pt x="161554" y="126206"/>
                </a:lnTo>
                <a:cubicBezTo>
                  <a:pt x="161554" y="128997"/>
                  <a:pt x="163801" y="131254"/>
                  <a:pt x="166592" y="131254"/>
                </a:cubicBezTo>
                <a:lnTo>
                  <a:pt x="206978" y="131254"/>
                </a:lnTo>
                <a:cubicBezTo>
                  <a:pt x="209769" y="131254"/>
                  <a:pt x="212017" y="128997"/>
                  <a:pt x="212017" y="126206"/>
                </a:cubicBezTo>
                <a:lnTo>
                  <a:pt x="212017" y="85820"/>
                </a:lnTo>
                <a:cubicBezTo>
                  <a:pt x="212017" y="83029"/>
                  <a:pt x="209769" y="80772"/>
                  <a:pt x="206978" y="80772"/>
                </a:cubicBezTo>
                <a:lnTo>
                  <a:pt x="166592" y="80772"/>
                </a:lnTo>
                <a:cubicBezTo>
                  <a:pt x="163801" y="80772"/>
                  <a:pt x="161554" y="83029"/>
                  <a:pt x="161554" y="85820"/>
                </a:cubicBezTo>
                <a:close/>
                <a:moveTo>
                  <a:pt x="171640" y="90868"/>
                </a:moveTo>
                <a:lnTo>
                  <a:pt x="201930" y="90868"/>
                </a:lnTo>
                <a:lnTo>
                  <a:pt x="201930" y="121158"/>
                </a:lnTo>
                <a:lnTo>
                  <a:pt x="171640" y="121158"/>
                </a:lnTo>
                <a:lnTo>
                  <a:pt x="171640" y="90868"/>
                </a:lnTo>
                <a:close/>
                <a:moveTo>
                  <a:pt x="227171" y="131254"/>
                </a:moveTo>
                <a:lnTo>
                  <a:pt x="267548" y="131254"/>
                </a:lnTo>
                <a:cubicBezTo>
                  <a:pt x="270339" y="131254"/>
                  <a:pt x="272605" y="128997"/>
                  <a:pt x="272586" y="126206"/>
                </a:cubicBezTo>
                <a:lnTo>
                  <a:pt x="272586" y="85820"/>
                </a:lnTo>
                <a:cubicBezTo>
                  <a:pt x="272586" y="83029"/>
                  <a:pt x="270339" y="80772"/>
                  <a:pt x="267548" y="80772"/>
                </a:cubicBezTo>
                <a:lnTo>
                  <a:pt x="227171" y="80772"/>
                </a:lnTo>
                <a:cubicBezTo>
                  <a:pt x="224380" y="80772"/>
                  <a:pt x="222123" y="83029"/>
                  <a:pt x="222123" y="85820"/>
                </a:cubicBezTo>
                <a:lnTo>
                  <a:pt x="222123" y="126206"/>
                </a:lnTo>
                <a:cubicBezTo>
                  <a:pt x="222123" y="128997"/>
                  <a:pt x="224380" y="131254"/>
                  <a:pt x="227171" y="131254"/>
                </a:cubicBezTo>
                <a:close/>
                <a:moveTo>
                  <a:pt x="232219" y="90868"/>
                </a:moveTo>
                <a:lnTo>
                  <a:pt x="262509" y="90868"/>
                </a:lnTo>
                <a:lnTo>
                  <a:pt x="262509" y="121158"/>
                </a:lnTo>
                <a:lnTo>
                  <a:pt x="232219" y="121158"/>
                </a:lnTo>
                <a:lnTo>
                  <a:pt x="232219" y="90868"/>
                </a:lnTo>
                <a:close/>
                <a:moveTo>
                  <a:pt x="75724" y="141341"/>
                </a:moveTo>
                <a:lnTo>
                  <a:pt x="35338" y="141341"/>
                </a:lnTo>
                <a:cubicBezTo>
                  <a:pt x="32547" y="141341"/>
                  <a:pt x="30289" y="143608"/>
                  <a:pt x="30289" y="146399"/>
                </a:cubicBezTo>
                <a:lnTo>
                  <a:pt x="30289" y="186766"/>
                </a:lnTo>
                <a:cubicBezTo>
                  <a:pt x="30289" y="189557"/>
                  <a:pt x="32547" y="191824"/>
                  <a:pt x="35338" y="191824"/>
                </a:cubicBezTo>
                <a:lnTo>
                  <a:pt x="75724" y="191824"/>
                </a:lnTo>
                <a:cubicBezTo>
                  <a:pt x="78515" y="191824"/>
                  <a:pt x="80772" y="189557"/>
                  <a:pt x="80772" y="186766"/>
                </a:cubicBezTo>
                <a:lnTo>
                  <a:pt x="80772" y="146399"/>
                </a:lnTo>
                <a:cubicBezTo>
                  <a:pt x="80772" y="143618"/>
                  <a:pt x="78515" y="141341"/>
                  <a:pt x="75724" y="141341"/>
                </a:cubicBezTo>
                <a:close/>
                <a:moveTo>
                  <a:pt x="70675" y="181737"/>
                </a:moveTo>
                <a:lnTo>
                  <a:pt x="40386" y="181737"/>
                </a:lnTo>
                <a:lnTo>
                  <a:pt x="40386" y="151447"/>
                </a:lnTo>
                <a:lnTo>
                  <a:pt x="70675" y="151447"/>
                </a:lnTo>
                <a:lnTo>
                  <a:pt x="70675" y="181737"/>
                </a:lnTo>
                <a:close/>
                <a:moveTo>
                  <a:pt x="136303" y="141341"/>
                </a:moveTo>
                <a:lnTo>
                  <a:pt x="95917" y="141341"/>
                </a:lnTo>
                <a:cubicBezTo>
                  <a:pt x="93126" y="141341"/>
                  <a:pt x="90868" y="143608"/>
                  <a:pt x="90868" y="146399"/>
                </a:cubicBezTo>
                <a:lnTo>
                  <a:pt x="90868" y="186766"/>
                </a:lnTo>
                <a:cubicBezTo>
                  <a:pt x="90868" y="189557"/>
                  <a:pt x="93126" y="191824"/>
                  <a:pt x="95917" y="191824"/>
                </a:cubicBezTo>
                <a:lnTo>
                  <a:pt x="136303" y="191824"/>
                </a:lnTo>
                <a:cubicBezTo>
                  <a:pt x="139094" y="191824"/>
                  <a:pt x="141341" y="189557"/>
                  <a:pt x="141341" y="186766"/>
                </a:cubicBezTo>
                <a:lnTo>
                  <a:pt x="141341" y="146399"/>
                </a:lnTo>
                <a:cubicBezTo>
                  <a:pt x="141341" y="143618"/>
                  <a:pt x="139094" y="141341"/>
                  <a:pt x="136303" y="141341"/>
                </a:cubicBezTo>
                <a:close/>
                <a:moveTo>
                  <a:pt x="131254" y="181737"/>
                </a:moveTo>
                <a:lnTo>
                  <a:pt x="100965" y="181737"/>
                </a:lnTo>
                <a:lnTo>
                  <a:pt x="100965" y="151447"/>
                </a:lnTo>
                <a:lnTo>
                  <a:pt x="131254" y="151447"/>
                </a:lnTo>
                <a:lnTo>
                  <a:pt x="131254" y="181737"/>
                </a:lnTo>
                <a:close/>
                <a:moveTo>
                  <a:pt x="206978" y="141341"/>
                </a:moveTo>
                <a:lnTo>
                  <a:pt x="166592" y="141341"/>
                </a:lnTo>
                <a:cubicBezTo>
                  <a:pt x="163801" y="141341"/>
                  <a:pt x="161554" y="143608"/>
                  <a:pt x="161554" y="146399"/>
                </a:cubicBezTo>
                <a:lnTo>
                  <a:pt x="161554" y="186766"/>
                </a:lnTo>
                <a:cubicBezTo>
                  <a:pt x="161554" y="189557"/>
                  <a:pt x="163801" y="191824"/>
                  <a:pt x="166592" y="191824"/>
                </a:cubicBezTo>
                <a:lnTo>
                  <a:pt x="206978" y="191824"/>
                </a:lnTo>
                <a:cubicBezTo>
                  <a:pt x="209769" y="191824"/>
                  <a:pt x="212017" y="189557"/>
                  <a:pt x="212017" y="186766"/>
                </a:cubicBezTo>
                <a:lnTo>
                  <a:pt x="212017" y="146399"/>
                </a:lnTo>
                <a:cubicBezTo>
                  <a:pt x="212017" y="143618"/>
                  <a:pt x="209769" y="141341"/>
                  <a:pt x="206978" y="141341"/>
                </a:cubicBezTo>
                <a:close/>
                <a:moveTo>
                  <a:pt x="201930" y="181737"/>
                </a:moveTo>
                <a:lnTo>
                  <a:pt x="171640" y="181737"/>
                </a:lnTo>
                <a:lnTo>
                  <a:pt x="171640" y="151447"/>
                </a:lnTo>
                <a:lnTo>
                  <a:pt x="201930" y="151447"/>
                </a:lnTo>
                <a:lnTo>
                  <a:pt x="201930" y="181737"/>
                </a:lnTo>
                <a:close/>
                <a:moveTo>
                  <a:pt x="227171" y="191833"/>
                </a:moveTo>
                <a:lnTo>
                  <a:pt x="267548" y="191833"/>
                </a:lnTo>
                <a:cubicBezTo>
                  <a:pt x="270339" y="191833"/>
                  <a:pt x="272605" y="189567"/>
                  <a:pt x="272586" y="186776"/>
                </a:cubicBezTo>
                <a:lnTo>
                  <a:pt x="272586" y="146409"/>
                </a:lnTo>
                <a:cubicBezTo>
                  <a:pt x="272586" y="143618"/>
                  <a:pt x="270339" y="141351"/>
                  <a:pt x="267548" y="141351"/>
                </a:cubicBezTo>
                <a:lnTo>
                  <a:pt x="227171" y="141351"/>
                </a:lnTo>
                <a:cubicBezTo>
                  <a:pt x="224380" y="141351"/>
                  <a:pt x="222123" y="143618"/>
                  <a:pt x="222123" y="146409"/>
                </a:cubicBezTo>
                <a:lnTo>
                  <a:pt x="222123" y="186776"/>
                </a:lnTo>
                <a:cubicBezTo>
                  <a:pt x="222123" y="189567"/>
                  <a:pt x="224380" y="191833"/>
                  <a:pt x="227171" y="191833"/>
                </a:cubicBezTo>
                <a:close/>
                <a:moveTo>
                  <a:pt x="232219" y="151447"/>
                </a:moveTo>
                <a:lnTo>
                  <a:pt x="262509" y="151447"/>
                </a:lnTo>
                <a:lnTo>
                  <a:pt x="262509" y="181737"/>
                </a:lnTo>
                <a:lnTo>
                  <a:pt x="232219" y="181737"/>
                </a:lnTo>
                <a:lnTo>
                  <a:pt x="232219" y="151447"/>
                </a:lnTo>
                <a:close/>
                <a:moveTo>
                  <a:pt x="161554" y="40386"/>
                </a:moveTo>
                <a:lnTo>
                  <a:pt x="161554" y="50482"/>
                </a:lnTo>
                <a:cubicBezTo>
                  <a:pt x="161554" y="53273"/>
                  <a:pt x="163801" y="55531"/>
                  <a:pt x="166592" y="55531"/>
                </a:cubicBezTo>
                <a:cubicBezTo>
                  <a:pt x="169383" y="55531"/>
                  <a:pt x="171640" y="53273"/>
                  <a:pt x="171640" y="50482"/>
                </a:cubicBezTo>
                <a:lnTo>
                  <a:pt x="171640" y="20193"/>
                </a:lnTo>
                <a:cubicBezTo>
                  <a:pt x="171640" y="17402"/>
                  <a:pt x="169383" y="15145"/>
                  <a:pt x="166592" y="15145"/>
                </a:cubicBezTo>
                <a:cubicBezTo>
                  <a:pt x="163801" y="15145"/>
                  <a:pt x="161554" y="17402"/>
                  <a:pt x="161554" y="20193"/>
                </a:cubicBezTo>
                <a:lnTo>
                  <a:pt x="161554" y="30289"/>
                </a:lnTo>
                <a:lnTo>
                  <a:pt x="141351" y="30289"/>
                </a:lnTo>
                <a:cubicBezTo>
                  <a:pt x="141351" y="30289"/>
                  <a:pt x="141351" y="30289"/>
                  <a:pt x="141341" y="30289"/>
                </a:cubicBezTo>
                <a:lnTo>
                  <a:pt x="141341" y="20193"/>
                </a:lnTo>
                <a:cubicBezTo>
                  <a:pt x="141341" y="17402"/>
                  <a:pt x="139094" y="15145"/>
                  <a:pt x="136303" y="15145"/>
                </a:cubicBezTo>
                <a:cubicBezTo>
                  <a:pt x="133512" y="15145"/>
                  <a:pt x="131254" y="17402"/>
                  <a:pt x="131254" y="20193"/>
                </a:cubicBezTo>
                <a:lnTo>
                  <a:pt x="131254" y="50482"/>
                </a:lnTo>
                <a:cubicBezTo>
                  <a:pt x="131254" y="53273"/>
                  <a:pt x="133512" y="55531"/>
                  <a:pt x="136303" y="55531"/>
                </a:cubicBezTo>
                <a:cubicBezTo>
                  <a:pt x="139094" y="55531"/>
                  <a:pt x="141341" y="53273"/>
                  <a:pt x="141341" y="50482"/>
                </a:cubicBezTo>
                <a:lnTo>
                  <a:pt x="141341" y="40386"/>
                </a:lnTo>
                <a:cubicBezTo>
                  <a:pt x="141341" y="40386"/>
                  <a:pt x="141341" y="40386"/>
                  <a:pt x="141351" y="40386"/>
                </a:cubicBezTo>
                <a:lnTo>
                  <a:pt x="161554" y="40386"/>
                </a:lnTo>
                <a:close/>
                <a:moveTo>
                  <a:pt x="297837" y="50482"/>
                </a:moveTo>
                <a:lnTo>
                  <a:pt x="201920" y="50482"/>
                </a:lnTo>
                <a:lnTo>
                  <a:pt x="201920" y="5048"/>
                </a:lnTo>
                <a:cubicBezTo>
                  <a:pt x="201920" y="2257"/>
                  <a:pt x="199673" y="0"/>
                  <a:pt x="196882" y="0"/>
                </a:cubicBezTo>
                <a:lnTo>
                  <a:pt x="106004" y="0"/>
                </a:lnTo>
                <a:cubicBezTo>
                  <a:pt x="103213" y="0"/>
                  <a:pt x="100965" y="2257"/>
                  <a:pt x="100965" y="5048"/>
                </a:cubicBezTo>
                <a:lnTo>
                  <a:pt x="100965" y="50482"/>
                </a:lnTo>
                <a:lnTo>
                  <a:pt x="5048" y="50482"/>
                </a:lnTo>
                <a:cubicBezTo>
                  <a:pt x="2257" y="50482"/>
                  <a:pt x="0" y="52740"/>
                  <a:pt x="0" y="55531"/>
                </a:cubicBezTo>
                <a:lnTo>
                  <a:pt x="0" y="267548"/>
                </a:lnTo>
                <a:cubicBezTo>
                  <a:pt x="0" y="270348"/>
                  <a:pt x="2257" y="272605"/>
                  <a:pt x="5048" y="272605"/>
                </a:cubicBezTo>
                <a:lnTo>
                  <a:pt x="297847" y="272605"/>
                </a:lnTo>
                <a:cubicBezTo>
                  <a:pt x="300638" y="272605"/>
                  <a:pt x="302895" y="270339"/>
                  <a:pt x="302876" y="267548"/>
                </a:cubicBezTo>
                <a:lnTo>
                  <a:pt x="302876" y="55531"/>
                </a:lnTo>
                <a:cubicBezTo>
                  <a:pt x="302876" y="52740"/>
                  <a:pt x="300628" y="50482"/>
                  <a:pt x="297837" y="50482"/>
                </a:cubicBezTo>
                <a:close/>
                <a:moveTo>
                  <a:pt x="121158" y="262509"/>
                </a:moveTo>
                <a:lnTo>
                  <a:pt x="121158" y="222123"/>
                </a:lnTo>
                <a:lnTo>
                  <a:pt x="181737" y="222123"/>
                </a:lnTo>
                <a:lnTo>
                  <a:pt x="181737" y="262509"/>
                </a:lnTo>
                <a:lnTo>
                  <a:pt x="121158" y="262509"/>
                </a:lnTo>
                <a:close/>
                <a:moveTo>
                  <a:pt x="292798" y="262509"/>
                </a:moveTo>
                <a:lnTo>
                  <a:pt x="191843" y="262509"/>
                </a:lnTo>
                <a:lnTo>
                  <a:pt x="191843" y="217075"/>
                </a:lnTo>
                <a:cubicBezTo>
                  <a:pt x="191843" y="214284"/>
                  <a:pt x="189586" y="212017"/>
                  <a:pt x="186795" y="212017"/>
                </a:cubicBezTo>
                <a:lnTo>
                  <a:pt x="116119" y="212017"/>
                </a:lnTo>
                <a:cubicBezTo>
                  <a:pt x="113328" y="212017"/>
                  <a:pt x="111071" y="214284"/>
                  <a:pt x="111071" y="217075"/>
                </a:cubicBezTo>
                <a:lnTo>
                  <a:pt x="111071" y="262509"/>
                </a:lnTo>
                <a:lnTo>
                  <a:pt x="10096" y="262509"/>
                </a:lnTo>
                <a:lnTo>
                  <a:pt x="10096" y="60579"/>
                </a:lnTo>
                <a:lnTo>
                  <a:pt x="106023" y="60579"/>
                </a:lnTo>
                <a:cubicBezTo>
                  <a:pt x="108814" y="60579"/>
                  <a:pt x="111071" y="58322"/>
                  <a:pt x="111071" y="55531"/>
                </a:cubicBezTo>
                <a:lnTo>
                  <a:pt x="111071" y="10096"/>
                </a:lnTo>
                <a:lnTo>
                  <a:pt x="191843" y="10096"/>
                </a:lnTo>
                <a:lnTo>
                  <a:pt x="191843" y="55531"/>
                </a:lnTo>
                <a:cubicBezTo>
                  <a:pt x="191843" y="58322"/>
                  <a:pt x="194100" y="60579"/>
                  <a:pt x="196872" y="60579"/>
                </a:cubicBezTo>
                <a:lnTo>
                  <a:pt x="292789" y="60579"/>
                </a:lnTo>
                <a:lnTo>
                  <a:pt x="292789" y="262509"/>
                </a:lnTo>
                <a:close/>
              </a:path>
            </a:pathLst>
          </a:custGeom>
          <a:solidFill>
            <a:srgbClr val="004D9A"/>
          </a:solidFill>
        </p:spPr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C26F2D02-3075-4540-0A79-3569DE0D6651}"/>
              </a:ext>
            </a:extLst>
          </p:cNvPr>
          <p:cNvSpPr txBox="1"/>
          <p:nvPr/>
        </p:nvSpPr>
        <p:spPr>
          <a:xfrm>
            <a:off x="4653797" y="5177747"/>
            <a:ext cx="2460430" cy="46848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algn="ctr">
              <a:lnSpc>
                <a:spcPts val="1729"/>
              </a:lnSpc>
              <a:spcBef>
                <a:spcPts val="83"/>
              </a:spcBef>
            </a:pPr>
            <a:r>
              <a:rPr lang="nl-NL" sz="2000" spc="-21" dirty="0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4 </a:t>
            </a:r>
            <a:r>
              <a:rPr lang="nl-NL" sz="2000" spc="-21" dirty="0" err="1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estimated</a:t>
            </a:r>
            <a:r>
              <a:rPr lang="nl-NL" sz="2000" spc="-21" dirty="0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 </a:t>
            </a:r>
            <a:r>
              <a:rPr lang="nl-NL" sz="2000" spc="-21" dirty="0" err="1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communal</a:t>
            </a:r>
            <a:r>
              <a:rPr lang="nl-NL" sz="2000" spc="-21" dirty="0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 </a:t>
            </a:r>
            <a:r>
              <a:rPr lang="nl-NL" sz="2000" spc="-21" dirty="0" err="1">
                <a:solidFill>
                  <a:schemeClr val="accent5"/>
                </a:solidFill>
                <a:latin typeface="Corbel" panose="020B0503020204020204" pitchFamily="34" charset="0"/>
                <a:cs typeface="Montserrat"/>
              </a:rPr>
              <a:t>deaths</a:t>
            </a:r>
            <a:endParaRPr sz="2000" dirty="0">
              <a:solidFill>
                <a:schemeClr val="accent5"/>
              </a:solidFill>
              <a:latin typeface="Corbel" panose="020B0503020204020204" pitchFamily="34" charset="0"/>
              <a:cs typeface="Montserrat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C81CC7FC-A931-6190-8CA5-4AC6CB3F10E3}"/>
              </a:ext>
            </a:extLst>
          </p:cNvPr>
          <p:cNvSpPr txBox="1"/>
          <p:nvPr/>
        </p:nvSpPr>
        <p:spPr>
          <a:xfrm>
            <a:off x="2341298" y="5190092"/>
            <a:ext cx="1826134" cy="47912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algn="ctr">
              <a:lnSpc>
                <a:spcPts val="1729"/>
              </a:lnSpc>
              <a:spcBef>
                <a:spcPts val="83"/>
              </a:spcBef>
            </a:pPr>
            <a:r>
              <a:rPr lang="nl-NL" sz="2000" spc="-21" dirty="0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For </a:t>
            </a:r>
            <a:r>
              <a:rPr lang="nl-NL" sz="2000" spc="-21" dirty="0" err="1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every</a:t>
            </a:r>
            <a:r>
              <a:rPr lang="nl-NL" sz="2000" spc="-21" dirty="0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 1</a:t>
            </a:r>
          </a:p>
          <a:p>
            <a:pPr marL="10583" algn="ctr">
              <a:lnSpc>
                <a:spcPts val="1729"/>
              </a:lnSpc>
              <a:spcBef>
                <a:spcPts val="83"/>
              </a:spcBef>
            </a:pPr>
            <a:r>
              <a:rPr lang="nl-NL" sz="2000" spc="-21" dirty="0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in-</a:t>
            </a:r>
            <a:r>
              <a:rPr lang="nl-NL" sz="2000" spc="-21" dirty="0" err="1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hospital</a:t>
            </a:r>
            <a:r>
              <a:rPr lang="nl-NL" sz="2000" spc="-21" dirty="0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 </a:t>
            </a:r>
            <a:r>
              <a:rPr lang="nl-NL" sz="2000" spc="-21" dirty="0" err="1">
                <a:solidFill>
                  <a:srgbClr val="004D9A"/>
                </a:solidFill>
                <a:latin typeface="Corbel" panose="020B0503020204020204" pitchFamily="34" charset="0"/>
                <a:cs typeface="Montserrat"/>
              </a:rPr>
              <a:t>death</a:t>
            </a:r>
            <a:endParaRPr sz="2000" dirty="0">
              <a:solidFill>
                <a:srgbClr val="004D9A"/>
              </a:solidFill>
              <a:latin typeface="Corbel" panose="020B0503020204020204" pitchFamily="34" charset="0"/>
              <a:cs typeface="Montserra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989F33F-D545-4FD5-8283-95539A674D2F}"/>
              </a:ext>
            </a:extLst>
          </p:cNvPr>
          <p:cNvSpPr txBox="1"/>
          <p:nvPr/>
        </p:nvSpPr>
        <p:spPr>
          <a:xfrm>
            <a:off x="473059" y="6276072"/>
            <a:ext cx="262657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>
              <a:lnSpc>
                <a:spcPts val="1365"/>
              </a:lnSpc>
            </a:pPr>
            <a:r>
              <a:rPr lang="en-US" sz="100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Yi Lancet</a:t>
            </a:r>
            <a:r>
              <a:rPr lang="en-US" sz="950" b="0" i="0" spc="75" dirty="0">
                <a:solidFill>
                  <a:srgbClr val="000000">
                    <a:alpha val="100000"/>
                  </a:srgbClr>
                </a:solidFill>
                <a:latin typeface="Lat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005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5B78-9E16-6399-2617-0FCD5153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l-NL" dirty="0" err="1">
                <a:latin typeface="+mj-lt"/>
              </a:rPr>
              <a:t>Economic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Burden</a:t>
            </a:r>
            <a:endParaRPr lang="en-GB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CFAC3-E8AC-5C2B-1410-F2F73790C396}"/>
              </a:ext>
            </a:extLst>
          </p:cNvPr>
          <p:cNvSpPr txBox="1"/>
          <p:nvPr/>
        </p:nvSpPr>
        <p:spPr>
          <a:xfrm>
            <a:off x="216569" y="1632956"/>
            <a:ext cx="4451684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000" b="1" i="1" dirty="0">
                <a:solidFill>
                  <a:srgbClr val="004D9A"/>
                </a:solidFill>
              </a:rPr>
              <a:t>Banglades</a:t>
            </a:r>
            <a:r>
              <a:rPr lang="nl-NL" sz="1800" b="1" i="1" dirty="0">
                <a:solidFill>
                  <a:srgbClr val="004D9A"/>
                </a:solidFill>
              </a:rPr>
              <a:t>h</a:t>
            </a:r>
            <a:r>
              <a:rPr lang="nl-NL" sz="1800" b="1" i="1" baseline="30000" dirty="0">
                <a:solidFill>
                  <a:srgbClr val="004D9A"/>
                </a:solidFill>
              </a:rPr>
              <a:t>1</a:t>
            </a:r>
            <a:endParaRPr lang="nl-NL" sz="2000" b="1" i="1" dirty="0">
              <a:solidFill>
                <a:srgbClr val="004D9A"/>
              </a:solidFill>
            </a:endParaRPr>
          </a:p>
          <a:p>
            <a:pPr algn="ctr"/>
            <a:r>
              <a:rPr lang="nl-NL" sz="3200" b="1" dirty="0"/>
              <a:t>24-32%</a:t>
            </a:r>
          </a:p>
          <a:p>
            <a:pPr algn="ctr"/>
            <a:r>
              <a:rPr lang="en-GB" sz="2000" dirty="0">
                <a:solidFill>
                  <a:srgbClr val="004D9A"/>
                </a:solidFill>
              </a:rPr>
              <a:t>Of monthly income for families per RSV Hospitalization</a:t>
            </a:r>
          </a:p>
        </p:txBody>
      </p:sp>
      <p:pic>
        <p:nvPicPr>
          <p:cNvPr id="6" name="Graphic 5" descr="Money outline">
            <a:extLst>
              <a:ext uri="{FF2B5EF4-FFF2-40B4-BE49-F238E27FC236}">
                <a16:creationId xmlns:a16="http://schemas.microsoft.com/office/drawing/2014/main" id="{FB42B38F-FF02-BEBB-A6D1-C0FECE661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917" y="3128211"/>
            <a:ext cx="914400" cy="914400"/>
          </a:xfrm>
          <a:prstGeom prst="rect">
            <a:avLst/>
          </a:prstGeom>
        </p:spPr>
      </p:pic>
      <p:pic>
        <p:nvPicPr>
          <p:cNvPr id="8" name="Graphic 7" descr="Coins outline">
            <a:extLst>
              <a:ext uri="{FF2B5EF4-FFF2-40B4-BE49-F238E27FC236}">
                <a16:creationId xmlns:a16="http://schemas.microsoft.com/office/drawing/2014/main" id="{68F3AF5A-56A7-8045-9EE9-098312857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1012" y="312810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BC0E0-9206-8FB4-CD7A-EA29FB03D1B9}"/>
              </a:ext>
            </a:extLst>
          </p:cNvPr>
          <p:cNvSpPr txBox="1"/>
          <p:nvPr/>
        </p:nvSpPr>
        <p:spPr>
          <a:xfrm>
            <a:off x="2406317" y="4042505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Economic burden is substantial in high- and low-income countries on health-systems and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Health-Economics data is needed to inform decision-making on RSV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4B242-9595-99C3-279F-9EAD7D914EA7}"/>
              </a:ext>
            </a:extLst>
          </p:cNvPr>
          <p:cNvSpPr txBox="1"/>
          <p:nvPr/>
        </p:nvSpPr>
        <p:spPr>
          <a:xfrm>
            <a:off x="4728411" y="1589117"/>
            <a:ext cx="44516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000" b="1" i="1" dirty="0">
                <a:solidFill>
                  <a:schemeClr val="accent5"/>
                </a:solidFill>
              </a:rPr>
              <a:t>Banglades</a:t>
            </a:r>
            <a:r>
              <a:rPr lang="nl-NL" sz="1800" b="1" i="1" dirty="0">
                <a:solidFill>
                  <a:schemeClr val="accent5"/>
                </a:solidFill>
              </a:rPr>
              <a:t>h</a:t>
            </a:r>
            <a:r>
              <a:rPr lang="nl-NL" sz="1800" b="1" i="1" baseline="30000" dirty="0">
                <a:solidFill>
                  <a:schemeClr val="accent5"/>
                </a:solidFill>
              </a:rPr>
              <a:t>1</a:t>
            </a:r>
            <a:endParaRPr lang="nl-NL" sz="2000" b="1" i="1" dirty="0">
              <a:solidFill>
                <a:schemeClr val="accent5"/>
              </a:solidFill>
            </a:endParaRPr>
          </a:p>
          <a:p>
            <a:pPr algn="ctr"/>
            <a:r>
              <a:rPr lang="nl-NL" sz="3200" b="1" dirty="0"/>
              <a:t>$10</a:t>
            </a:r>
            <a:r>
              <a:rPr lang="nl-NL" sz="3600" b="1" dirty="0"/>
              <a:t>M</a:t>
            </a:r>
            <a:r>
              <a:rPr lang="nl-NL" sz="3200" b="1" dirty="0"/>
              <a:t> </a:t>
            </a:r>
            <a:r>
              <a:rPr lang="nl-NL" b="1" dirty="0"/>
              <a:t>USD</a:t>
            </a:r>
            <a:endParaRPr lang="nl-NL" sz="3200" b="1" dirty="0"/>
          </a:p>
          <a:p>
            <a:pPr algn="ctr"/>
            <a:r>
              <a:rPr lang="en-GB" sz="2000" dirty="0">
                <a:solidFill>
                  <a:schemeClr val="accent5"/>
                </a:solidFill>
              </a:rPr>
              <a:t>Median annual direct costs of RSV hospitalizations</a:t>
            </a:r>
          </a:p>
        </p:txBody>
      </p:sp>
      <p:pic>
        <p:nvPicPr>
          <p:cNvPr id="13" name="Graphic 12" descr="Register outline">
            <a:extLst>
              <a:ext uri="{FF2B5EF4-FFF2-40B4-BE49-F238E27FC236}">
                <a16:creationId xmlns:a16="http://schemas.microsoft.com/office/drawing/2014/main" id="{5FFB1E5B-7935-8C25-A20B-F82F6995D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4845" y="3141061"/>
            <a:ext cx="914400" cy="914400"/>
          </a:xfrm>
          <a:prstGeom prst="rect">
            <a:avLst/>
          </a:prstGeom>
        </p:spPr>
      </p:pic>
      <p:pic>
        <p:nvPicPr>
          <p:cNvPr id="15" name="Graphic 14" descr="Hospital outline">
            <a:extLst>
              <a:ext uri="{FF2B5EF4-FFF2-40B4-BE49-F238E27FC236}">
                <a16:creationId xmlns:a16="http://schemas.microsoft.com/office/drawing/2014/main" id="{5D0BF8C7-8415-5BEF-55C0-7A9FEF803D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3938" y="314991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5C0C76-2E67-C4CB-AEE7-AFD32F93A28A}"/>
              </a:ext>
            </a:extLst>
          </p:cNvPr>
          <p:cNvSpPr txBox="1"/>
          <p:nvPr/>
        </p:nvSpPr>
        <p:spPr>
          <a:xfrm>
            <a:off x="216569" y="6611779"/>
            <a:ext cx="4590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Bhuiyan</a:t>
            </a:r>
            <a:r>
              <a:rPr kumimoji="0" lang="en-US" sz="1000" b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MU,</a:t>
            </a:r>
            <a:r>
              <a:rPr kumimoji="0" lang="en-US" sz="1000" b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</a:t>
            </a:r>
            <a:r>
              <a:rPr kumimoji="0" lang="en-US" sz="1000" b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</a:t>
            </a:r>
            <a:r>
              <a:rPr kumimoji="0" lang="en-US" sz="1000" b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Health.</a:t>
            </a:r>
            <a:r>
              <a:rPr kumimoji="0" lang="en-US" sz="1000" b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2017</a:t>
            </a:r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9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366B1DA-24C1-4A6F-997F-584BAD7B6FA8}"/>
              </a:ext>
            </a:extLst>
          </p:cNvPr>
          <p:cNvSpPr txBox="1">
            <a:spLocks/>
          </p:cNvSpPr>
          <p:nvPr/>
        </p:nvSpPr>
        <p:spPr bwMode="auto">
          <a:xfrm>
            <a:off x="739620" y="626871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>
                <a:latin typeface="+mj-lt"/>
              </a:rPr>
              <a:t>Transmission of RSV</a:t>
            </a: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D2F6BFC-BEB0-C7D3-F040-28D1E0BA5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001909"/>
              </p:ext>
            </p:extLst>
          </p:nvPr>
        </p:nvGraphicFramePr>
        <p:xfrm>
          <a:off x="739620" y="1291082"/>
          <a:ext cx="7543260" cy="423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7DE6D642-8567-A1F8-189E-9CB0E2889DD6}"/>
              </a:ext>
            </a:extLst>
          </p:cNvPr>
          <p:cNvSpPr txBox="1">
            <a:spLocks/>
          </p:cNvSpPr>
          <p:nvPr/>
        </p:nvSpPr>
        <p:spPr bwMode="auto">
          <a:xfrm>
            <a:off x="581972" y="744755"/>
            <a:ext cx="7543260" cy="817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altLang="nl-NL" sz="2800" b="1" err="1">
                <a:latin typeface="+mj-lt"/>
              </a:rPr>
              <a:t>Seasonality</a:t>
            </a:r>
            <a:r>
              <a:rPr lang="nl-NL" altLang="nl-NL" sz="2800" b="1">
                <a:latin typeface="+mj-lt"/>
              </a:rPr>
              <a:t> of RSV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10FC1-7B4C-99A8-AE70-61376103734D}"/>
              </a:ext>
            </a:extLst>
          </p:cNvPr>
          <p:cNvSpPr txBox="1"/>
          <p:nvPr/>
        </p:nvSpPr>
        <p:spPr>
          <a:xfrm>
            <a:off x="703158" y="1961003"/>
            <a:ext cx="7539399" cy="4293337"/>
          </a:xfrm>
          <a:prstGeom prst="rect">
            <a:avLst/>
          </a:prstGeom>
        </p:spPr>
        <p:txBody>
          <a:bodyPr lIns="0" tIns="14400" rIns="0" bIns="0" rtlCol="0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b="1">
                <a:latin typeface="+mj-lt"/>
                <a:ea typeface="ＭＳ Ｐゴシック" charset="0"/>
              </a:rPr>
              <a:t>RSV </a:t>
            </a:r>
            <a:r>
              <a:rPr lang="nl-BE" b="1" err="1">
                <a:latin typeface="+mj-lt"/>
                <a:ea typeface="ＭＳ Ｐゴシック" charset="0"/>
              </a:rPr>
              <a:t>season</a:t>
            </a:r>
            <a:r>
              <a:rPr lang="nl-BE" b="1">
                <a:latin typeface="+mj-lt"/>
                <a:ea typeface="ＭＳ Ｐゴシック" charset="0"/>
              </a:rPr>
              <a:t> in </a:t>
            </a:r>
            <a:r>
              <a:rPr lang="nl-BE" b="1" err="1">
                <a:latin typeface="+mj-lt"/>
                <a:ea typeface="ＭＳ Ｐゴシック" charset="0"/>
              </a:rPr>
              <a:t>the</a:t>
            </a:r>
            <a:r>
              <a:rPr lang="nl-BE" b="1">
                <a:latin typeface="+mj-lt"/>
                <a:ea typeface="ＭＳ Ｐゴシック" charset="0"/>
              </a:rPr>
              <a:t> </a:t>
            </a:r>
            <a:r>
              <a:rPr lang="nl-BE" b="1" err="1">
                <a:latin typeface="+mj-lt"/>
                <a:ea typeface="ＭＳ Ｐゴシック" charset="0"/>
              </a:rPr>
              <a:t>Northern</a:t>
            </a:r>
            <a:r>
              <a:rPr lang="nl-BE" b="1">
                <a:latin typeface="+mj-lt"/>
                <a:ea typeface="ＭＳ Ｐゴシック" charset="0"/>
              </a:rPr>
              <a:t> </a:t>
            </a:r>
            <a:r>
              <a:rPr lang="nl-BE" b="1" err="1">
                <a:latin typeface="+mj-lt"/>
                <a:ea typeface="ＭＳ Ｐゴシック" charset="0"/>
              </a:rPr>
              <a:t>Hemisphere</a:t>
            </a:r>
            <a:r>
              <a:rPr lang="nl-BE" b="1">
                <a:latin typeface="+mj-lt"/>
                <a:ea typeface="ＭＳ Ｐゴシック" charset="0"/>
              </a:rPr>
              <a:t>:</a:t>
            </a:r>
            <a:br>
              <a:rPr lang="nl-BE" b="1">
                <a:latin typeface="+mj-lt"/>
                <a:ea typeface="ＭＳ Ｐゴシック" charset="0"/>
              </a:rPr>
            </a:br>
            <a:r>
              <a:rPr lang="nl-BE" err="1">
                <a:latin typeface="+mj-lt"/>
                <a:ea typeface="ＭＳ Ｐゴシック" charset="0"/>
              </a:rPr>
              <a:t>Approximately</a:t>
            </a:r>
            <a:r>
              <a:rPr lang="nl-BE">
                <a:latin typeface="+mj-lt"/>
                <a:ea typeface="ＭＳ Ｐゴシック" charset="0"/>
              </a:rPr>
              <a:t> November - </a:t>
            </a:r>
            <a:r>
              <a:rPr lang="nl-BE" err="1">
                <a:latin typeface="+mj-lt"/>
                <a:ea typeface="ＭＳ Ｐゴシック" charset="0"/>
              </a:rPr>
              <a:t>March</a:t>
            </a: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b="1">
                <a:latin typeface="+mj-lt"/>
                <a:ea typeface="ＭＳ Ｐゴシック" charset="0"/>
              </a:rPr>
              <a:t>RSV </a:t>
            </a:r>
            <a:r>
              <a:rPr lang="nl-BE" b="1" err="1">
                <a:latin typeface="+mj-lt"/>
                <a:ea typeface="ＭＳ Ｐゴシック" charset="0"/>
              </a:rPr>
              <a:t>season</a:t>
            </a:r>
            <a:r>
              <a:rPr lang="nl-BE" b="1">
                <a:latin typeface="+mj-lt"/>
                <a:ea typeface="ＭＳ Ｐゴシック" charset="0"/>
              </a:rPr>
              <a:t> in </a:t>
            </a:r>
            <a:r>
              <a:rPr lang="nl-BE" b="1" err="1">
                <a:latin typeface="+mj-lt"/>
                <a:ea typeface="ＭＳ Ｐゴシック" charset="0"/>
              </a:rPr>
              <a:t>the</a:t>
            </a:r>
            <a:r>
              <a:rPr lang="nl-BE" b="1">
                <a:latin typeface="+mj-lt"/>
                <a:ea typeface="ＭＳ Ｐゴシック" charset="0"/>
              </a:rPr>
              <a:t> Southern </a:t>
            </a:r>
            <a:r>
              <a:rPr lang="nl-BE" b="1" err="1">
                <a:latin typeface="+mj-lt"/>
                <a:ea typeface="ＭＳ Ｐゴシック" charset="0"/>
              </a:rPr>
              <a:t>Hemisphere</a:t>
            </a:r>
            <a:r>
              <a:rPr lang="nl-BE" b="1">
                <a:latin typeface="+mj-lt"/>
                <a:ea typeface="ＭＳ Ｐゴシック" charset="0"/>
              </a:rPr>
              <a:t>:</a:t>
            </a: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nl-BE" err="1">
                <a:latin typeface="+mj-lt"/>
                <a:ea typeface="ＭＳ Ｐゴシック" charset="0"/>
              </a:rPr>
              <a:t>Approximately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June</a:t>
            </a:r>
            <a:r>
              <a:rPr lang="nl-BE">
                <a:latin typeface="+mj-lt"/>
                <a:ea typeface="ＭＳ Ｐゴシック" charset="0"/>
              </a:rPr>
              <a:t> - September (</a:t>
            </a:r>
            <a:r>
              <a:rPr lang="nl-BE" err="1">
                <a:latin typeface="+mj-lt"/>
                <a:ea typeface="ＭＳ Ｐゴシック" charset="0"/>
              </a:rPr>
              <a:t>rainy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season</a:t>
            </a:r>
            <a:r>
              <a:rPr lang="nl-BE">
                <a:latin typeface="+mj-lt"/>
                <a:ea typeface="ＭＳ Ｐゴシック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</a:pPr>
            <a:endParaRPr lang="nl-BE">
              <a:latin typeface="+mj-lt"/>
              <a:ea typeface="ＭＳ Ｐゴシック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BE" err="1">
                <a:latin typeface="+mj-lt"/>
                <a:ea typeface="ＭＳ Ｐゴシック" charset="0"/>
              </a:rPr>
              <a:t>There</a:t>
            </a:r>
            <a:r>
              <a:rPr lang="nl-BE">
                <a:latin typeface="+mj-lt"/>
                <a:ea typeface="ＭＳ Ｐゴシック" charset="0"/>
              </a:rPr>
              <a:t> are </a:t>
            </a:r>
            <a:r>
              <a:rPr lang="nl-BE" err="1">
                <a:latin typeface="+mj-lt"/>
                <a:ea typeface="ＭＳ Ｐゴシック" charset="0"/>
              </a:rPr>
              <a:t>variations</a:t>
            </a:r>
            <a:r>
              <a:rPr lang="nl-BE">
                <a:latin typeface="+mj-lt"/>
                <a:ea typeface="ＭＳ Ｐゴシック" charset="0"/>
              </a:rPr>
              <a:t> in </a:t>
            </a:r>
            <a:r>
              <a:rPr lang="nl-BE" err="1">
                <a:latin typeface="+mj-lt"/>
                <a:ea typeface="ＭＳ Ｐゴシック" charset="0"/>
              </a:rPr>
              <a:t>regions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and</a:t>
            </a:r>
            <a:r>
              <a:rPr lang="nl-BE">
                <a:latin typeface="+mj-lt"/>
                <a:ea typeface="ＭＳ Ｐゴシック" charset="0"/>
              </a:rPr>
              <a:t> even </a:t>
            </a:r>
            <a:r>
              <a:rPr lang="nl-BE" err="1">
                <a:latin typeface="+mj-lt"/>
                <a:ea typeface="ＭＳ Ｐゴシック" charset="0"/>
              </a:rPr>
              <a:t>within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countries</a:t>
            </a:r>
            <a:endParaRPr lang="nl-BE">
              <a:latin typeface="+mj-lt"/>
              <a:ea typeface="ＭＳ Ｐゴシック" charset="0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BE" err="1">
                <a:latin typeface="+mj-lt"/>
                <a:ea typeface="ＭＳ Ｐゴシック" charset="0"/>
              </a:rPr>
              <a:t>Seasonality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can</a:t>
            </a:r>
            <a:r>
              <a:rPr lang="nl-BE">
                <a:latin typeface="+mj-lt"/>
                <a:ea typeface="ＭＳ Ｐゴシック" charset="0"/>
              </a:rPr>
              <a:t> </a:t>
            </a:r>
            <a:r>
              <a:rPr lang="nl-BE" err="1">
                <a:latin typeface="+mj-lt"/>
                <a:ea typeface="ＭＳ Ｐゴシック" charset="0"/>
              </a:rPr>
              <a:t>also</a:t>
            </a:r>
            <a:r>
              <a:rPr lang="nl-BE">
                <a:latin typeface="+mj-lt"/>
                <a:ea typeface="ＭＳ Ｐゴシック" charset="0"/>
              </a:rPr>
              <a:t> change over time </a:t>
            </a: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br>
              <a:rPr lang="nl-BE" b="1">
                <a:latin typeface="+mj-lt"/>
                <a:ea typeface="ＭＳ Ｐゴシック" charset="0"/>
              </a:rPr>
            </a:br>
            <a:endParaRPr lang="nl-BE" b="1" i="0" spc="150">
              <a:latin typeface="+mj-lt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85AF6-6E6B-202F-721C-0910DAF47CC0}"/>
              </a:ext>
            </a:extLst>
          </p:cNvPr>
          <p:cNvSpPr txBox="1"/>
          <p:nvPr/>
        </p:nvSpPr>
        <p:spPr>
          <a:xfrm rot="21600000">
            <a:off x="1264835" y="5430119"/>
            <a:ext cx="6419906" cy="3238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520"/>
              </a:lnSpc>
            </a:pPr>
            <a:endParaRPr lang="en-US" sz="1575" b="0" i="0" spc="150">
              <a:solidFill>
                <a:srgbClr val="F5A623">
                  <a:alpha val="100000"/>
                </a:srgbClr>
              </a:solidFill>
              <a:latin typeface="+mj-lt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7F1E3EC8-0C76-B257-3090-BA5674C2B51E}"/>
              </a:ext>
            </a:extLst>
          </p:cNvPr>
          <p:cNvGrpSpPr/>
          <p:nvPr/>
        </p:nvGrpSpPr>
        <p:grpSpPr>
          <a:xfrm>
            <a:off x="6304719" y="1857804"/>
            <a:ext cx="2038911" cy="2038911"/>
            <a:chOff x="707456" y="1630980"/>
            <a:chExt cx="2038911" cy="2038911"/>
          </a:xfrm>
        </p:grpSpPr>
        <p:pic>
          <p:nvPicPr>
            <p:cNvPr id="11" name="Graphic 10" descr="Earth globe: Africa and Europe with solid fill">
              <a:extLst>
                <a:ext uri="{FF2B5EF4-FFF2-40B4-BE49-F238E27FC236}">
                  <a16:creationId xmlns:a16="http://schemas.microsoft.com/office/drawing/2014/main" id="{7F387A3C-4C1D-AFCF-3711-971BFDE2F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7456" y="1630980"/>
              <a:ext cx="2038911" cy="2038911"/>
            </a:xfrm>
            <a:prstGeom prst="rect">
              <a:avLst/>
            </a:prstGeom>
          </p:spPr>
        </p:pic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C7246A1D-DD95-E566-6BF9-777421869D68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>
            <a:xfrm>
              <a:off x="707456" y="2650436"/>
              <a:ext cx="20389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8280773"/>
      </p:ext>
    </p:extLst>
  </p:cSld>
  <p:clrMapOvr>
    <a:masterClrMapping/>
  </p:clrMapOvr>
</p:sld>
</file>

<file path=ppt/theme/theme1.xml><?xml version="1.0" encoding="utf-8"?>
<a:theme xmlns:a="http://schemas.openxmlformats.org/drawingml/2006/main" name="WKZ oranje_ENG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Aangepast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Aangepast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drid 2019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0CD2E9CE97F468D193A2443482FE7" ma:contentTypeVersion="15" ma:contentTypeDescription="Een nieuw document maken." ma:contentTypeScope="" ma:versionID="c6a023d21736a4d725ff641600877422">
  <xsd:schema xmlns:xsd="http://www.w3.org/2001/XMLSchema" xmlns:xs="http://www.w3.org/2001/XMLSchema" xmlns:p="http://schemas.microsoft.com/office/2006/metadata/properties" xmlns:ns2="0802233c-89de-4432-840a-7716719c8e1d" xmlns:ns3="d88828ca-48e5-4f33-81f9-aa4bbbddf83c" targetNamespace="http://schemas.microsoft.com/office/2006/metadata/properties" ma:root="true" ma:fieldsID="b86d96b945ab461259e8ff008f997f7c" ns2:_="" ns3:_="">
    <xsd:import namespace="0802233c-89de-4432-840a-7716719c8e1d"/>
    <xsd:import namespace="d88828ca-48e5-4f33-81f9-aa4bbbddf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2233c-89de-4432-840a-7716719c8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6e3adb-1be4-4cd5-a252-20b6c0e6b2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828ca-48e5-4f33-81f9-aa4bbbddf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7bf966-2cf6-46f0-b3c6-a0647c8681d5}" ma:internalName="TaxCatchAll" ma:showField="CatchAllData" ma:web="d88828ca-48e5-4f33-81f9-aa4bbbddf8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8828ca-48e5-4f33-81f9-aa4bbbddf83c" xsi:nil="true"/>
    <lcf76f155ced4ddcb4097134ff3c332f xmlns="0802233c-89de-4432-840a-7716719c8e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B3F989-6032-4794-A4A2-584E7FDED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2233c-89de-4432-840a-7716719c8e1d"/>
    <ds:schemaRef ds:uri="d88828ca-48e5-4f33-81f9-aa4bbbddf8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B8C74-2431-4266-9E62-E11767A111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5D536-E2E3-4043-9606-E05288A2154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d88828ca-48e5-4f33-81f9-aa4bbbddf83c"/>
    <ds:schemaRef ds:uri="http://schemas.microsoft.com/office/infopath/2007/PartnerControls"/>
    <ds:schemaRef ds:uri="http://schemas.openxmlformats.org/package/2006/metadata/core-properties"/>
    <ds:schemaRef ds:uri="0802233c-89de-4432-840a-7716719c8e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WKZ oranje_ENG</Template>
  <TotalTime>10685</TotalTime>
  <Words>1049</Words>
  <Application>Microsoft Office PowerPoint</Application>
  <PresentationFormat>On-screen Show (4:3)</PresentationFormat>
  <Paragraphs>234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WKZ oranje_ENG</vt:lpstr>
      <vt:lpstr>7_Standaardthema</vt:lpstr>
      <vt:lpstr>16_Standaardthema</vt:lpstr>
      <vt:lpstr>Madrid 2019 </vt:lpstr>
      <vt:lpstr>1_Diseño personalizado</vt:lpstr>
      <vt:lpstr>What is RSV and why does it matter?      </vt:lpstr>
      <vt:lpstr>Agenda</vt:lpstr>
      <vt:lpstr>PowerPoint Presentation</vt:lpstr>
      <vt:lpstr>PowerPoint Presentation</vt:lpstr>
      <vt:lpstr>The youngest children are the most vulnerable</vt:lpstr>
      <vt:lpstr>PowerPoint Presentation</vt:lpstr>
      <vt:lpstr>Economic Burden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need maternal vaccination &amp; long lasting mAb?</vt:lpstr>
      <vt:lpstr>PowerPoint Presentation</vt:lpstr>
      <vt:lpstr>Promising trial results on infant RSV prevention</vt:lpstr>
      <vt:lpstr>Vaccine Timeline</vt:lpstr>
      <vt:lpstr>PowerPoint Presentation</vt:lpstr>
      <vt:lpstr>The road to Vaccine implementation and uptake</vt:lpstr>
      <vt:lpstr>PowerPoint Presentation</vt:lpstr>
      <vt:lpstr>PowerPoint Presentation</vt:lpstr>
      <vt:lpstr>PowerPoint Presentation</vt:lpstr>
      <vt:lpstr>PowerPoint Presentation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Bont</dc:creator>
  <cp:lastModifiedBy>Lieshout-5, M.J. van (Maarten)</cp:lastModifiedBy>
  <cp:revision>12</cp:revision>
  <cp:lastPrinted>2014-06-05T15:32:14Z</cp:lastPrinted>
  <dcterms:created xsi:type="dcterms:W3CDTF">2014-02-18T05:23:39Z</dcterms:created>
  <dcterms:modified xsi:type="dcterms:W3CDTF">2023-10-31T19:36:46Z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0x0101009E40CD2E9CE97F468D193A2443482FE7</vt:lpwstr>
  </property>
  <property fmtid="{D5CDD505-2E9C-101B-9397-08002B2CF9AE}" pid="3" name="MediaServiceImageTags">
    <vt:lpwstr/>
  </property>
</Properties>
</file>